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1" r:id="rId2"/>
    <p:sldId id="270" r:id="rId3"/>
    <p:sldId id="258" r:id="rId4"/>
    <p:sldId id="274" r:id="rId5"/>
    <p:sldId id="259" r:id="rId6"/>
    <p:sldId id="256" r:id="rId7"/>
    <p:sldId id="260" r:id="rId8"/>
    <p:sldId id="272" r:id="rId9"/>
    <p:sldId id="271" r:id="rId10"/>
    <p:sldId id="263" r:id="rId11"/>
    <p:sldId id="264" r:id="rId12"/>
    <p:sldId id="265" r:id="rId13"/>
    <p:sldId id="266" r:id="rId14"/>
    <p:sldId id="273" r:id="rId15"/>
    <p:sldId id="267" r:id="rId16"/>
    <p:sldId id="268"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90"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9D9474-5A33-40CC-844B-41F3EED07620}" type="datetimeFigureOut">
              <a:rPr kumimoji="1" lang="ja-JP" altLang="en-US" smtClean="0"/>
              <a:t>2019/3/12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85A16-80E3-4221-AC60-6446517EFF17}" type="slidenum">
              <a:rPr kumimoji="1" lang="ja-JP" altLang="en-US" smtClean="0"/>
              <a:t>‹#›</a:t>
            </a:fld>
            <a:endParaRPr kumimoji="1" lang="ja-JP" altLang="en-US"/>
          </a:p>
        </p:txBody>
      </p:sp>
    </p:spTree>
    <p:extLst>
      <p:ext uri="{BB962C8B-B14F-4D97-AF65-F5344CB8AC3E}">
        <p14:creationId xmlns:p14="http://schemas.microsoft.com/office/powerpoint/2010/main" val="10892712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D885A16-80E3-4221-AC60-6446517EFF17}" type="slidenum">
              <a:rPr kumimoji="1" lang="ja-JP" altLang="en-US" smtClean="0"/>
              <a:t>1</a:t>
            </a:fld>
            <a:endParaRPr kumimoji="1" lang="ja-JP" altLang="en-US"/>
          </a:p>
        </p:txBody>
      </p:sp>
    </p:spTree>
    <p:extLst>
      <p:ext uri="{BB962C8B-B14F-4D97-AF65-F5344CB8AC3E}">
        <p14:creationId xmlns:p14="http://schemas.microsoft.com/office/powerpoint/2010/main" val="4221609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D885A16-80E3-4221-AC60-6446517EFF17}" type="slidenum">
              <a:rPr kumimoji="1" lang="ja-JP" altLang="en-US" smtClean="0"/>
              <a:t>2</a:t>
            </a:fld>
            <a:endParaRPr kumimoji="1" lang="ja-JP" altLang="en-US"/>
          </a:p>
        </p:txBody>
      </p:sp>
    </p:spTree>
    <p:extLst>
      <p:ext uri="{BB962C8B-B14F-4D97-AF65-F5344CB8AC3E}">
        <p14:creationId xmlns:p14="http://schemas.microsoft.com/office/powerpoint/2010/main" val="4129602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885A16-80E3-4221-AC60-6446517EFF17}" type="slidenum">
              <a:rPr kumimoji="1" lang="ja-JP" altLang="en-US" smtClean="0"/>
              <a:t>6</a:t>
            </a:fld>
            <a:endParaRPr kumimoji="1" lang="ja-JP" altLang="en-US"/>
          </a:p>
        </p:txBody>
      </p:sp>
    </p:spTree>
    <p:extLst>
      <p:ext uri="{BB962C8B-B14F-4D97-AF65-F5344CB8AC3E}">
        <p14:creationId xmlns:p14="http://schemas.microsoft.com/office/powerpoint/2010/main" val="2242018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7BFCF78-9DF4-4AE3-A7B6-BD89EA3C2A49}" type="datetime1">
              <a:rPr kumimoji="1" lang="ja-JP" altLang="en-US" smtClean="0"/>
              <a:t>2019/3/12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612255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4DE1676-2294-4FF9-81CC-7C5EB9C095E0}" type="datetime1">
              <a:rPr kumimoji="1" lang="ja-JP" altLang="en-US" smtClean="0"/>
              <a:t>2019/3/12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2968727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4B0B97-63EF-498F-A195-0C4AFB4DCF95}" type="datetime1">
              <a:rPr kumimoji="1" lang="ja-JP" altLang="en-US" smtClean="0"/>
              <a:t>2019/3/12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1236399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E926C2-2436-49A6-BD64-D56265A3598F}" type="datetime1">
              <a:rPr kumimoji="1" lang="ja-JP" altLang="en-US" smtClean="0"/>
              <a:t>2019/3/12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1711779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77011D4-0B1D-44D0-82A2-F6620379984B}" type="datetime1">
              <a:rPr kumimoji="1" lang="ja-JP" altLang="en-US" smtClean="0"/>
              <a:t>2019/3/12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3739831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E6627CB-9278-4B2D-9AFC-74F1BCD03077}" type="datetime1">
              <a:rPr kumimoji="1" lang="ja-JP" altLang="en-US" smtClean="0"/>
              <a:t>2019/3/12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1641828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9D85096-EB10-4D7C-B22F-360C7C6CF671}" type="datetime1">
              <a:rPr kumimoji="1" lang="ja-JP" altLang="en-US" smtClean="0"/>
              <a:t>2019/3/12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4182706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19997E6-5455-4A98-B31B-52A050E0DAB1}" type="datetime1">
              <a:rPr kumimoji="1" lang="ja-JP" altLang="en-US" smtClean="0"/>
              <a:t>2019/3/12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2085085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FC16633-D244-43DE-AB6F-BD3D93A63367}" type="datetime1">
              <a:rPr kumimoji="1" lang="ja-JP" altLang="en-US" smtClean="0"/>
              <a:t>2019/3/12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4142422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83CDBF6-F4F4-4788-A0A0-654355E33638}" type="datetime1">
              <a:rPr kumimoji="1" lang="ja-JP" altLang="en-US" smtClean="0"/>
              <a:t>2019/3/12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351517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821B32A-62A1-4E99-BBC5-1BD58F067541}" type="datetime1">
              <a:rPr kumimoji="1" lang="ja-JP" altLang="en-US" smtClean="0"/>
              <a:t>2019/3/12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433044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45F2F5-3500-463B-834F-B59A054E74A9}" type="datetime1">
              <a:rPr kumimoji="1" lang="ja-JP" altLang="en-US" smtClean="0"/>
              <a:t>2019/3/12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C89348-5A69-46EF-BC1E-CC60A8B50B4E}" type="slidenum">
              <a:rPr kumimoji="1" lang="ja-JP" altLang="en-US" smtClean="0"/>
              <a:t>‹#›</a:t>
            </a:fld>
            <a:endParaRPr kumimoji="1" lang="ja-JP" altLang="en-US"/>
          </a:p>
        </p:txBody>
      </p:sp>
    </p:spTree>
    <p:extLst>
      <p:ext uri="{BB962C8B-B14F-4D97-AF65-F5344CB8AC3E}">
        <p14:creationId xmlns:p14="http://schemas.microsoft.com/office/powerpoint/2010/main" val="1458450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mi.go.jp/goi/mapping-spec" TargetMode="External"/><Relationship Id="rId2" Type="http://schemas.openxmlformats.org/officeDocument/2006/relationships/hyperlink" Target="https://imi.go.jp/goi/dmd_spec" TargetMode="External"/><Relationship Id="rId1" Type="http://schemas.openxmlformats.org/officeDocument/2006/relationships/slideLayout" Target="../slideLayouts/slideLayout2.xml"/><Relationship Id="rId6" Type="http://schemas.openxmlformats.org/officeDocument/2006/relationships/hyperlink" Target="https://imi.go.jp/goi/vocabularycharacterset-spec" TargetMode="External"/><Relationship Id="rId5" Type="http://schemas.openxmlformats.org/officeDocument/2006/relationships/hyperlink" Target="https://imi.go.jp/goi/j-serialize-spec" TargetMode="External"/><Relationship Id="rId4" Type="http://schemas.openxmlformats.org/officeDocument/2006/relationships/hyperlink" Target="https://imi.go.jp/goi/vocabularynotation-spec"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1.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302936" y="703910"/>
            <a:ext cx="8755464" cy="994787"/>
          </a:xfrm>
        </p:spPr>
        <p:txBody>
          <a:bodyPr>
            <a:normAutofit fontScale="90000"/>
          </a:bodyPr>
          <a:lstStyle/>
          <a:p>
            <a:r>
              <a:rPr lang="en-US" altLang="ja-JP" sz="3600" dirty="0"/>
              <a:t>DMD </a:t>
            </a:r>
            <a:r>
              <a:rPr lang="ja-JP" altLang="en-US" sz="3600" dirty="0"/>
              <a:t>簡易</a:t>
            </a:r>
            <a:r>
              <a:rPr lang="ja-JP" altLang="en-US" sz="3600" dirty="0" smtClean="0"/>
              <a:t>編集ツール</a:t>
            </a:r>
            <a:br>
              <a:rPr lang="ja-JP" altLang="en-US" sz="3600" dirty="0" smtClean="0"/>
            </a:br>
            <a:r>
              <a:rPr lang="en-US" altLang="ja-JP" sz="3600" dirty="0" err="1" smtClean="0"/>
              <a:t>DMDExpress</a:t>
            </a:r>
            <a:endParaRPr kumimoji="1" lang="ja-JP" altLang="en-US" sz="3600" dirty="0"/>
          </a:p>
        </p:txBody>
      </p:sp>
      <p:sp>
        <p:nvSpPr>
          <p:cNvPr id="3" name="サブタイトル 2"/>
          <p:cNvSpPr>
            <a:spLocks noGrp="1"/>
          </p:cNvSpPr>
          <p:nvPr>
            <p:ph type="subTitle" idx="1"/>
          </p:nvPr>
        </p:nvSpPr>
        <p:spPr>
          <a:xfrm>
            <a:off x="1302936" y="4118361"/>
            <a:ext cx="10050864" cy="1120687"/>
          </a:xfrm>
        </p:spPr>
        <p:txBody>
          <a:bodyPr>
            <a:normAutofit/>
          </a:bodyPr>
          <a:lstStyle/>
          <a:p>
            <a:pPr algn="l"/>
            <a:r>
              <a:rPr kumimoji="1" lang="ja-JP" altLang="en-US" dirty="0" smtClean="0"/>
              <a:t>本ドキュメントおよび</a:t>
            </a:r>
            <a:r>
              <a:rPr kumimoji="1" lang="en-US" altLang="ja-JP" dirty="0" smtClean="0"/>
              <a:t>DMD</a:t>
            </a:r>
            <a:r>
              <a:rPr kumimoji="1" lang="ja-JP" altLang="en-US" dirty="0" smtClean="0"/>
              <a:t>簡易編集ツールは、勉強会に向けた</a:t>
            </a:r>
            <a:r>
              <a:rPr kumimoji="1" lang="ja-JP" altLang="en-US" dirty="0" smtClean="0"/>
              <a:t>参考資料です</a:t>
            </a:r>
            <a:r>
              <a:rPr kumimoji="1" lang="ja-JP" altLang="en-US" dirty="0" smtClean="0"/>
              <a:t>。これらを</a:t>
            </a:r>
            <a:r>
              <a:rPr lang="ja-JP" altLang="en-US" dirty="0" smtClean="0"/>
              <a:t>利用</a:t>
            </a:r>
            <a:r>
              <a:rPr lang="ja-JP" altLang="en-US" dirty="0"/>
              <a:t>した結果生じたこと、また利用できなかった結果に</a:t>
            </a:r>
            <a:r>
              <a:rPr lang="ja-JP" altLang="en-US" dirty="0" smtClean="0"/>
              <a:t>ついて</a:t>
            </a:r>
            <a:r>
              <a:rPr kumimoji="1" lang="ja-JP" altLang="en-US" dirty="0" smtClean="0"/>
              <a:t>、作成者・提供者は</a:t>
            </a:r>
            <a:r>
              <a:rPr lang="ja-JP" altLang="en-US" dirty="0"/>
              <a:t>一切の責任を</a:t>
            </a:r>
            <a:r>
              <a:rPr lang="ja-JP" altLang="en-US" dirty="0" smtClean="0"/>
              <a:t>負うことはできません</a:t>
            </a:r>
            <a:r>
              <a:rPr kumimoji="1" lang="ja-JP" altLang="en-US"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a:t>
            </a:fld>
            <a:endParaRPr kumimoji="1" lang="ja-JP" altLang="en-US"/>
          </a:p>
        </p:txBody>
      </p:sp>
      <p:sp>
        <p:nvSpPr>
          <p:cNvPr id="5" name="テキスト ボックス 4"/>
          <p:cNvSpPr txBox="1"/>
          <p:nvPr/>
        </p:nvSpPr>
        <p:spPr>
          <a:xfrm>
            <a:off x="3470031" y="2508419"/>
            <a:ext cx="4662435" cy="800219"/>
          </a:xfrm>
          <a:prstGeom prst="rect">
            <a:avLst/>
          </a:prstGeom>
          <a:noFill/>
        </p:spPr>
        <p:txBody>
          <a:bodyPr wrap="square" rtlCol="0">
            <a:spAutoFit/>
          </a:bodyPr>
          <a:lstStyle/>
          <a:p>
            <a:pPr algn="ctr"/>
            <a:r>
              <a:rPr lang="ja-JP" altLang="en-US" sz="2800" dirty="0"/>
              <a:t>勉強会に向けた</a:t>
            </a:r>
            <a:r>
              <a:rPr lang="ja-JP" altLang="en-US" sz="2800" dirty="0" smtClean="0"/>
              <a:t>参考資料</a:t>
            </a:r>
          </a:p>
          <a:p>
            <a:pPr algn="ctr"/>
            <a:r>
              <a:rPr kumimoji="1" lang="en-US" altLang="ja-JP" dirty="0" smtClean="0"/>
              <a:t>2019-03-20</a:t>
            </a:r>
            <a:endParaRPr kumimoji="1" lang="ja-JP" altLang="en-US" dirty="0"/>
          </a:p>
        </p:txBody>
      </p:sp>
    </p:spTree>
    <p:extLst>
      <p:ext uri="{BB962C8B-B14F-4D97-AF65-F5344CB8AC3E}">
        <p14:creationId xmlns:p14="http://schemas.microsoft.com/office/powerpoint/2010/main" val="841229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10</a:t>
            </a:fld>
            <a:endParaRPr kumimoji="1" lang="ja-JP" altLang="en-US"/>
          </a:p>
        </p:txBody>
      </p:sp>
      <p:pic>
        <p:nvPicPr>
          <p:cNvPr id="5" name="図 4"/>
          <p:cNvPicPr>
            <a:picLocks noChangeAspect="1"/>
          </p:cNvPicPr>
          <p:nvPr/>
        </p:nvPicPr>
        <p:blipFill>
          <a:blip r:embed="rId2"/>
          <a:stretch>
            <a:fillRect/>
          </a:stretch>
        </p:blipFill>
        <p:spPr>
          <a:xfrm>
            <a:off x="1024933" y="518401"/>
            <a:ext cx="10154644" cy="6020511"/>
          </a:xfrm>
          <a:prstGeom prst="rect">
            <a:avLst/>
          </a:prstGeom>
        </p:spPr>
      </p:pic>
    </p:spTree>
    <p:extLst>
      <p:ext uri="{BB962C8B-B14F-4D97-AF65-F5344CB8AC3E}">
        <p14:creationId xmlns:p14="http://schemas.microsoft.com/office/powerpoint/2010/main" val="3419635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11</a:t>
            </a:fld>
            <a:endParaRPr kumimoji="1" lang="ja-JP" altLang="en-US"/>
          </a:p>
        </p:txBody>
      </p:sp>
      <p:pic>
        <p:nvPicPr>
          <p:cNvPr id="5" name="図 4"/>
          <p:cNvPicPr>
            <a:picLocks noChangeAspect="1"/>
          </p:cNvPicPr>
          <p:nvPr/>
        </p:nvPicPr>
        <p:blipFill>
          <a:blip r:embed="rId2"/>
          <a:stretch>
            <a:fillRect/>
          </a:stretch>
        </p:blipFill>
        <p:spPr>
          <a:xfrm>
            <a:off x="1052946" y="713432"/>
            <a:ext cx="4219273" cy="2607496"/>
          </a:xfrm>
          <a:prstGeom prst="rect">
            <a:avLst/>
          </a:prstGeom>
        </p:spPr>
      </p:pic>
      <p:pic>
        <p:nvPicPr>
          <p:cNvPr id="7" name="図 6"/>
          <p:cNvPicPr>
            <a:picLocks noChangeAspect="1"/>
          </p:cNvPicPr>
          <p:nvPr/>
        </p:nvPicPr>
        <p:blipFill>
          <a:blip r:embed="rId3"/>
          <a:stretch>
            <a:fillRect/>
          </a:stretch>
        </p:blipFill>
        <p:spPr>
          <a:xfrm>
            <a:off x="958364" y="3682937"/>
            <a:ext cx="4916756" cy="3038538"/>
          </a:xfrm>
          <a:prstGeom prst="rect">
            <a:avLst/>
          </a:prstGeom>
        </p:spPr>
      </p:pic>
      <p:sp>
        <p:nvSpPr>
          <p:cNvPr id="9" name="左矢印 8"/>
          <p:cNvSpPr/>
          <p:nvPr/>
        </p:nvSpPr>
        <p:spPr>
          <a:xfrm>
            <a:off x="5385916" y="2130635"/>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左矢印 10"/>
          <p:cNvSpPr/>
          <p:nvPr/>
        </p:nvSpPr>
        <p:spPr>
          <a:xfrm rot="16200000">
            <a:off x="2292698" y="3259617"/>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p:cNvPicPr>
            <a:picLocks noChangeAspect="1"/>
          </p:cNvPicPr>
          <p:nvPr/>
        </p:nvPicPr>
        <p:blipFill>
          <a:blip r:embed="rId4"/>
          <a:stretch>
            <a:fillRect/>
          </a:stretch>
        </p:blipFill>
        <p:spPr>
          <a:xfrm>
            <a:off x="6611126" y="914698"/>
            <a:ext cx="5015530" cy="2552281"/>
          </a:xfrm>
          <a:prstGeom prst="rect">
            <a:avLst/>
          </a:prstGeom>
        </p:spPr>
      </p:pic>
      <p:sp>
        <p:nvSpPr>
          <p:cNvPr id="12" name="テキスト ボックス 11"/>
          <p:cNvSpPr txBox="1"/>
          <p:nvPr/>
        </p:nvSpPr>
        <p:spPr>
          <a:xfrm>
            <a:off x="958364" y="282390"/>
            <a:ext cx="8289890" cy="369332"/>
          </a:xfrm>
          <a:prstGeom prst="rect">
            <a:avLst/>
          </a:prstGeom>
          <a:noFill/>
        </p:spPr>
        <p:txBody>
          <a:bodyPr wrap="square" rtlCol="0">
            <a:spAutoFit/>
          </a:bodyPr>
          <a:lstStyle/>
          <a:p>
            <a:r>
              <a:rPr lang="ja-JP" altLang="en-US" dirty="0" smtClean="0"/>
              <a:t>項目名と共通語彙基盤の列を</a:t>
            </a:r>
            <a:r>
              <a:rPr lang="ja-JP" altLang="en-US" dirty="0"/>
              <a:t>貼付</a:t>
            </a:r>
            <a:r>
              <a:rPr lang="ja-JP" altLang="en-US" dirty="0" smtClean="0"/>
              <a:t>け</a:t>
            </a:r>
            <a:endParaRPr kumimoji="1" lang="ja-JP" altLang="en-US" dirty="0"/>
          </a:p>
        </p:txBody>
      </p:sp>
    </p:spTree>
    <p:extLst>
      <p:ext uri="{BB962C8B-B14F-4D97-AF65-F5344CB8AC3E}">
        <p14:creationId xmlns:p14="http://schemas.microsoft.com/office/powerpoint/2010/main" val="2718784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12</a:t>
            </a:fld>
            <a:endParaRPr kumimoji="1" lang="ja-JP" altLang="en-US"/>
          </a:p>
        </p:txBody>
      </p:sp>
      <p:pic>
        <p:nvPicPr>
          <p:cNvPr id="6" name="図 5"/>
          <p:cNvPicPr>
            <a:picLocks noChangeAspect="1"/>
          </p:cNvPicPr>
          <p:nvPr/>
        </p:nvPicPr>
        <p:blipFill>
          <a:blip r:embed="rId2"/>
          <a:stretch>
            <a:fillRect/>
          </a:stretch>
        </p:blipFill>
        <p:spPr>
          <a:xfrm>
            <a:off x="697383" y="966733"/>
            <a:ext cx="5968616" cy="3688584"/>
          </a:xfrm>
          <a:prstGeom prst="rect">
            <a:avLst/>
          </a:prstGeom>
        </p:spPr>
      </p:pic>
      <p:pic>
        <p:nvPicPr>
          <p:cNvPr id="9" name="図 8"/>
          <p:cNvPicPr>
            <a:picLocks noChangeAspect="1"/>
          </p:cNvPicPr>
          <p:nvPr/>
        </p:nvPicPr>
        <p:blipFill>
          <a:blip r:embed="rId3"/>
          <a:stretch>
            <a:fillRect/>
          </a:stretch>
        </p:blipFill>
        <p:spPr>
          <a:xfrm>
            <a:off x="4698882" y="834012"/>
            <a:ext cx="6355352" cy="4573361"/>
          </a:xfrm>
          <a:prstGeom prst="rect">
            <a:avLst/>
          </a:prstGeom>
        </p:spPr>
      </p:pic>
      <p:sp>
        <p:nvSpPr>
          <p:cNvPr id="10" name="テキスト ボックス 9"/>
          <p:cNvSpPr txBox="1"/>
          <p:nvPr/>
        </p:nvSpPr>
        <p:spPr>
          <a:xfrm>
            <a:off x="958364" y="282390"/>
            <a:ext cx="8289890" cy="369332"/>
          </a:xfrm>
          <a:prstGeom prst="rect">
            <a:avLst/>
          </a:prstGeom>
          <a:noFill/>
        </p:spPr>
        <p:txBody>
          <a:bodyPr wrap="square" rtlCol="0">
            <a:spAutoFit/>
          </a:bodyPr>
          <a:lstStyle/>
          <a:p>
            <a:r>
              <a:rPr lang="ja-JP" altLang="en-US" dirty="0" smtClean="0"/>
              <a:t>構造化項目名の位置でダブルクリックすることで編集ができます。</a:t>
            </a:r>
            <a:endParaRPr kumimoji="1" lang="ja-JP" altLang="en-US" dirty="0"/>
          </a:p>
        </p:txBody>
      </p:sp>
      <p:pic>
        <p:nvPicPr>
          <p:cNvPr id="7" name="図 6"/>
          <p:cNvPicPr>
            <a:picLocks noChangeAspect="1"/>
          </p:cNvPicPr>
          <p:nvPr/>
        </p:nvPicPr>
        <p:blipFill>
          <a:blip r:embed="rId4"/>
          <a:stretch>
            <a:fillRect/>
          </a:stretch>
        </p:blipFill>
        <p:spPr>
          <a:xfrm>
            <a:off x="6105545" y="2935613"/>
            <a:ext cx="4561953" cy="3282817"/>
          </a:xfrm>
          <a:prstGeom prst="rect">
            <a:avLst/>
          </a:prstGeom>
        </p:spPr>
      </p:pic>
    </p:spTree>
    <p:extLst>
      <p:ext uri="{BB962C8B-B14F-4D97-AF65-F5344CB8AC3E}">
        <p14:creationId xmlns:p14="http://schemas.microsoft.com/office/powerpoint/2010/main" val="2785836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13</a:t>
            </a:fld>
            <a:endParaRPr kumimoji="1" lang="ja-JP" altLang="en-US"/>
          </a:p>
        </p:txBody>
      </p:sp>
      <p:pic>
        <p:nvPicPr>
          <p:cNvPr id="5" name="図 4"/>
          <p:cNvPicPr>
            <a:picLocks noChangeAspect="1"/>
          </p:cNvPicPr>
          <p:nvPr/>
        </p:nvPicPr>
        <p:blipFill>
          <a:blip r:embed="rId2"/>
          <a:stretch>
            <a:fillRect/>
          </a:stretch>
        </p:blipFill>
        <p:spPr>
          <a:xfrm>
            <a:off x="1095270" y="1070459"/>
            <a:ext cx="7686884" cy="4750468"/>
          </a:xfrm>
          <a:prstGeom prst="rect">
            <a:avLst/>
          </a:prstGeom>
        </p:spPr>
      </p:pic>
      <p:pic>
        <p:nvPicPr>
          <p:cNvPr id="6" name="図 5"/>
          <p:cNvPicPr>
            <a:picLocks noChangeAspect="1"/>
          </p:cNvPicPr>
          <p:nvPr/>
        </p:nvPicPr>
        <p:blipFill>
          <a:blip r:embed="rId3"/>
          <a:stretch>
            <a:fillRect/>
          </a:stretch>
        </p:blipFill>
        <p:spPr>
          <a:xfrm>
            <a:off x="3205425" y="1599123"/>
            <a:ext cx="4161064" cy="2994334"/>
          </a:xfrm>
          <a:prstGeom prst="rect">
            <a:avLst/>
          </a:prstGeom>
        </p:spPr>
      </p:pic>
      <p:pic>
        <p:nvPicPr>
          <p:cNvPr id="7" name="図 6"/>
          <p:cNvPicPr>
            <a:picLocks noChangeAspect="1"/>
          </p:cNvPicPr>
          <p:nvPr/>
        </p:nvPicPr>
        <p:blipFill>
          <a:blip r:embed="rId4"/>
          <a:stretch>
            <a:fillRect/>
          </a:stretch>
        </p:blipFill>
        <p:spPr>
          <a:xfrm>
            <a:off x="4728273" y="2924514"/>
            <a:ext cx="5276431" cy="3796961"/>
          </a:xfrm>
          <a:prstGeom prst="rect">
            <a:avLst/>
          </a:prstGeom>
        </p:spPr>
      </p:pic>
      <p:sp>
        <p:nvSpPr>
          <p:cNvPr id="8" name="テキスト ボックス 7"/>
          <p:cNvSpPr txBox="1"/>
          <p:nvPr/>
        </p:nvSpPr>
        <p:spPr>
          <a:xfrm>
            <a:off x="978461" y="382430"/>
            <a:ext cx="8289890" cy="369332"/>
          </a:xfrm>
          <a:prstGeom prst="rect">
            <a:avLst/>
          </a:prstGeom>
          <a:noFill/>
        </p:spPr>
        <p:txBody>
          <a:bodyPr wrap="square" rtlCol="0">
            <a:spAutoFit/>
          </a:bodyPr>
          <a:lstStyle/>
          <a:p>
            <a:r>
              <a:rPr lang="ja-JP" altLang="en-US" dirty="0" smtClean="0"/>
              <a:t>項目名の位置でダブルクリックすることでも編集ができます。</a:t>
            </a:r>
            <a:endParaRPr kumimoji="1" lang="ja-JP" altLang="en-US" dirty="0"/>
          </a:p>
        </p:txBody>
      </p:sp>
    </p:spTree>
    <p:extLst>
      <p:ext uri="{BB962C8B-B14F-4D97-AF65-F5344CB8AC3E}">
        <p14:creationId xmlns:p14="http://schemas.microsoft.com/office/powerpoint/2010/main" val="3034889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14</a:t>
            </a:fld>
            <a:endParaRPr kumimoji="1" lang="ja-JP" altLang="en-US"/>
          </a:p>
        </p:txBody>
      </p:sp>
      <p:sp>
        <p:nvSpPr>
          <p:cNvPr id="5" name="テキスト ボックス 4"/>
          <p:cNvSpPr txBox="1"/>
          <p:nvPr/>
        </p:nvSpPr>
        <p:spPr>
          <a:xfrm>
            <a:off x="797591" y="415404"/>
            <a:ext cx="11059464" cy="369332"/>
          </a:xfrm>
          <a:prstGeom prst="rect">
            <a:avLst/>
          </a:prstGeom>
          <a:noFill/>
        </p:spPr>
        <p:txBody>
          <a:bodyPr wrap="square" rtlCol="0">
            <a:spAutoFit/>
          </a:bodyPr>
          <a:lstStyle/>
          <a:p>
            <a:r>
              <a:rPr kumimoji="1" lang="ja-JP" altLang="en-US" dirty="0" smtClean="0"/>
              <a:t>編集が終わりましたら、シートの</a:t>
            </a:r>
            <a:r>
              <a:rPr kumimoji="1" lang="en-US" altLang="ja-JP" dirty="0" smtClean="0"/>
              <a:t>×(</a:t>
            </a:r>
            <a:r>
              <a:rPr kumimoji="1" lang="ja-JP" altLang="en-US" dirty="0" smtClean="0"/>
              <a:t>閉じる</a:t>
            </a:r>
            <a:r>
              <a:rPr kumimoji="1" lang="en-US" altLang="ja-JP" dirty="0" smtClean="0"/>
              <a:t>)</a:t>
            </a:r>
            <a:r>
              <a:rPr kumimoji="1" lang="ja-JP" altLang="en-US" dirty="0" smtClean="0"/>
              <a:t>を操作すると、</a:t>
            </a:r>
            <a:r>
              <a:rPr kumimoji="1" lang="en-US" altLang="ja-JP" dirty="0" smtClean="0"/>
              <a:t>DMD</a:t>
            </a:r>
            <a:r>
              <a:rPr kumimoji="1" lang="ja-JP" altLang="en-US" dirty="0" smtClean="0"/>
              <a:t>を作成するダイアログが表示されます。</a:t>
            </a:r>
            <a:endParaRPr kumimoji="1" lang="ja-JP" altLang="en-US" dirty="0"/>
          </a:p>
        </p:txBody>
      </p:sp>
      <p:pic>
        <p:nvPicPr>
          <p:cNvPr id="6" name="図 5"/>
          <p:cNvPicPr>
            <a:picLocks noChangeAspect="1"/>
          </p:cNvPicPr>
          <p:nvPr/>
        </p:nvPicPr>
        <p:blipFill>
          <a:blip r:embed="rId2"/>
          <a:stretch>
            <a:fillRect/>
          </a:stretch>
        </p:blipFill>
        <p:spPr>
          <a:xfrm>
            <a:off x="1497204" y="1264528"/>
            <a:ext cx="7905280" cy="2422117"/>
          </a:xfrm>
          <a:prstGeom prst="rect">
            <a:avLst/>
          </a:prstGeom>
        </p:spPr>
      </p:pic>
      <p:sp>
        <p:nvSpPr>
          <p:cNvPr id="7" name="正方形/長方形 6"/>
          <p:cNvSpPr/>
          <p:nvPr/>
        </p:nvSpPr>
        <p:spPr>
          <a:xfrm>
            <a:off x="9083711" y="1113542"/>
            <a:ext cx="411981" cy="383662"/>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3"/>
          <a:stretch>
            <a:fillRect/>
          </a:stretch>
        </p:blipFill>
        <p:spPr>
          <a:xfrm>
            <a:off x="2965310" y="2375875"/>
            <a:ext cx="5645290" cy="3882678"/>
          </a:xfrm>
          <a:prstGeom prst="rect">
            <a:avLst/>
          </a:prstGeom>
        </p:spPr>
      </p:pic>
      <p:cxnSp>
        <p:nvCxnSpPr>
          <p:cNvPr id="10" name="直線矢印コネクタ 9"/>
          <p:cNvCxnSpPr/>
          <p:nvPr/>
        </p:nvCxnSpPr>
        <p:spPr>
          <a:xfrm flipH="1">
            <a:off x="8521002" y="1547162"/>
            <a:ext cx="562709" cy="73091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3649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15</a:t>
            </a:fld>
            <a:endParaRPr kumimoji="1" lang="ja-JP" altLang="en-US"/>
          </a:p>
        </p:txBody>
      </p:sp>
      <p:pic>
        <p:nvPicPr>
          <p:cNvPr id="6" name="図 5"/>
          <p:cNvPicPr>
            <a:picLocks noChangeAspect="1"/>
          </p:cNvPicPr>
          <p:nvPr/>
        </p:nvPicPr>
        <p:blipFill>
          <a:blip r:embed="rId2"/>
          <a:stretch>
            <a:fillRect/>
          </a:stretch>
        </p:blipFill>
        <p:spPr>
          <a:xfrm>
            <a:off x="733530" y="3044671"/>
            <a:ext cx="4927603" cy="2702987"/>
          </a:xfrm>
          <a:prstGeom prst="rect">
            <a:avLst/>
          </a:prstGeom>
        </p:spPr>
      </p:pic>
      <p:pic>
        <p:nvPicPr>
          <p:cNvPr id="8" name="図 7"/>
          <p:cNvPicPr>
            <a:picLocks noChangeAspect="1"/>
          </p:cNvPicPr>
          <p:nvPr/>
        </p:nvPicPr>
        <p:blipFill>
          <a:blip r:embed="rId3"/>
          <a:stretch>
            <a:fillRect/>
          </a:stretch>
        </p:blipFill>
        <p:spPr>
          <a:xfrm>
            <a:off x="6710192" y="793820"/>
            <a:ext cx="3401956" cy="5323061"/>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4913" y="1676335"/>
            <a:ext cx="736599" cy="852380"/>
          </a:xfrm>
          <a:prstGeom prst="rect">
            <a:avLst/>
          </a:prstGeom>
        </p:spPr>
      </p:pic>
      <p:sp>
        <p:nvSpPr>
          <p:cNvPr id="10" name="テキスト ボックス 9"/>
          <p:cNvSpPr txBox="1"/>
          <p:nvPr/>
        </p:nvSpPr>
        <p:spPr>
          <a:xfrm>
            <a:off x="4539369" y="1363412"/>
            <a:ext cx="632143" cy="276999"/>
          </a:xfrm>
          <a:prstGeom prst="rect">
            <a:avLst/>
          </a:prstGeom>
          <a:noFill/>
        </p:spPr>
        <p:txBody>
          <a:bodyPr wrap="square" rtlCol="0">
            <a:spAutoFit/>
          </a:bodyPr>
          <a:lstStyle/>
          <a:p>
            <a:r>
              <a:rPr lang="en-US" altLang="ja-JP" sz="1200" dirty="0" smtClean="0"/>
              <a:t>DMD</a:t>
            </a:r>
            <a:endParaRPr kumimoji="1" lang="ja-JP" altLang="en-US" sz="1200" dirty="0"/>
          </a:p>
        </p:txBody>
      </p:sp>
      <p:sp>
        <p:nvSpPr>
          <p:cNvPr id="11" name="テキスト ボックス 10"/>
          <p:cNvSpPr txBox="1"/>
          <p:nvPr/>
        </p:nvSpPr>
        <p:spPr>
          <a:xfrm>
            <a:off x="4485393" y="1798270"/>
            <a:ext cx="686120" cy="707886"/>
          </a:xfrm>
          <a:prstGeom prst="rect">
            <a:avLst/>
          </a:prstGeom>
          <a:noFill/>
        </p:spPr>
        <p:txBody>
          <a:bodyPr wrap="square" rtlCol="0">
            <a:spAutoFit/>
          </a:bodyPr>
          <a:lstStyle/>
          <a:p>
            <a:r>
              <a:rPr kumimoji="1" lang="en-US" altLang="ja-JP" sz="800" dirty="0" smtClean="0"/>
              <a:t>Model</a:t>
            </a:r>
          </a:p>
          <a:p>
            <a:endParaRPr kumimoji="1" lang="en-US" altLang="ja-JP" sz="800" dirty="0" smtClean="0"/>
          </a:p>
          <a:p>
            <a:r>
              <a:rPr lang="en-US" altLang="ja-JP" sz="800" dirty="0" smtClean="0"/>
              <a:t>Mapping</a:t>
            </a:r>
          </a:p>
          <a:p>
            <a:endParaRPr lang="en-US" altLang="ja-JP" sz="800" dirty="0" smtClean="0"/>
          </a:p>
          <a:p>
            <a:r>
              <a:rPr kumimoji="1" lang="en-US" altLang="ja-JP" sz="800" dirty="0" smtClean="0"/>
              <a:t>…</a:t>
            </a:r>
            <a:endParaRPr kumimoji="1" lang="ja-JP" altLang="en-US" sz="800" dirty="0"/>
          </a:p>
        </p:txBody>
      </p:sp>
      <p:sp>
        <p:nvSpPr>
          <p:cNvPr id="12" name="右矢印 11"/>
          <p:cNvSpPr/>
          <p:nvPr/>
        </p:nvSpPr>
        <p:spPr>
          <a:xfrm>
            <a:off x="3332686" y="170605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rot="5400000">
            <a:off x="3996188" y="314038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左中かっこ 13"/>
          <p:cNvSpPr/>
          <p:nvPr/>
        </p:nvSpPr>
        <p:spPr>
          <a:xfrm>
            <a:off x="5908431" y="793820"/>
            <a:ext cx="747786" cy="5406013"/>
          </a:xfrm>
          <a:prstGeom prst="leftBrace">
            <a:avLst>
              <a:gd name="adj1" fmla="val 8333"/>
              <a:gd name="adj2" fmla="val 6658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5" name="テキスト ボックス 14"/>
          <p:cNvSpPr txBox="1"/>
          <p:nvPr/>
        </p:nvSpPr>
        <p:spPr>
          <a:xfrm>
            <a:off x="626769" y="204389"/>
            <a:ext cx="11059464" cy="369332"/>
          </a:xfrm>
          <a:prstGeom prst="rect">
            <a:avLst/>
          </a:prstGeom>
          <a:noFill/>
        </p:spPr>
        <p:txBody>
          <a:bodyPr wrap="square" rtlCol="0">
            <a:spAutoFit/>
          </a:bodyPr>
          <a:lstStyle/>
          <a:p>
            <a:r>
              <a:rPr kumimoji="1" lang="ja-JP" altLang="en-US" dirty="0" smtClean="0"/>
              <a:t>作成された</a:t>
            </a:r>
            <a:r>
              <a:rPr kumimoji="1" lang="en-US" altLang="ja-JP" dirty="0" smtClean="0"/>
              <a:t>DMD</a:t>
            </a:r>
            <a:r>
              <a:rPr kumimoji="1" lang="ja-JP" altLang="en-US" dirty="0" smtClean="0"/>
              <a:t>を使って、</a:t>
            </a:r>
            <a:r>
              <a:rPr kumimoji="1" lang="en-US" altLang="ja-JP" dirty="0" smtClean="0"/>
              <a:t>IMI</a:t>
            </a:r>
            <a:r>
              <a:rPr kumimoji="1" lang="ja-JP" altLang="en-US" dirty="0" smtClean="0"/>
              <a:t>ツール・データ形式変換ツールで構造化データにすることができます。</a:t>
            </a:r>
            <a:endParaRPr kumimoji="1" lang="ja-JP" altLang="en-US" dirty="0"/>
          </a:p>
        </p:txBody>
      </p:sp>
      <p:pic>
        <p:nvPicPr>
          <p:cNvPr id="2" name="図 1"/>
          <p:cNvPicPr>
            <a:picLocks noChangeAspect="1"/>
          </p:cNvPicPr>
          <p:nvPr/>
        </p:nvPicPr>
        <p:blipFill>
          <a:blip r:embed="rId5"/>
          <a:stretch>
            <a:fillRect/>
          </a:stretch>
        </p:blipFill>
        <p:spPr>
          <a:xfrm>
            <a:off x="733530" y="852566"/>
            <a:ext cx="3016532" cy="2074689"/>
          </a:xfrm>
          <a:prstGeom prst="rect">
            <a:avLst/>
          </a:prstGeom>
        </p:spPr>
      </p:pic>
    </p:spTree>
    <p:extLst>
      <p:ext uri="{BB962C8B-B14F-4D97-AF65-F5344CB8AC3E}">
        <p14:creationId xmlns:p14="http://schemas.microsoft.com/office/powerpoint/2010/main" val="4076742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16</a:t>
            </a:fld>
            <a:endParaRPr kumimoji="1" lang="ja-JP" altLang="en-US"/>
          </a:p>
        </p:txBody>
      </p:sp>
      <p:pic>
        <p:nvPicPr>
          <p:cNvPr id="5" name="図 4"/>
          <p:cNvPicPr>
            <a:picLocks noChangeAspect="1"/>
          </p:cNvPicPr>
          <p:nvPr/>
        </p:nvPicPr>
        <p:blipFill>
          <a:blip r:embed="rId2"/>
          <a:stretch>
            <a:fillRect/>
          </a:stretch>
        </p:blipFill>
        <p:spPr>
          <a:xfrm>
            <a:off x="2592475" y="1026719"/>
            <a:ext cx="6867211" cy="5088470"/>
          </a:xfrm>
          <a:prstGeom prst="rect">
            <a:avLst/>
          </a:prstGeom>
        </p:spPr>
      </p:pic>
      <p:sp>
        <p:nvSpPr>
          <p:cNvPr id="6" name="テキスト ボックス 5"/>
          <p:cNvSpPr txBox="1"/>
          <p:nvPr/>
        </p:nvSpPr>
        <p:spPr>
          <a:xfrm>
            <a:off x="626769" y="204389"/>
            <a:ext cx="11059464" cy="369332"/>
          </a:xfrm>
          <a:prstGeom prst="rect">
            <a:avLst/>
          </a:prstGeom>
          <a:noFill/>
        </p:spPr>
        <p:txBody>
          <a:bodyPr wrap="square" rtlCol="0">
            <a:spAutoFit/>
          </a:bodyPr>
          <a:lstStyle/>
          <a:p>
            <a:r>
              <a:rPr kumimoji="1" lang="en-US" altLang="ja-JP" dirty="0" smtClean="0"/>
              <a:t>IMI</a:t>
            </a:r>
            <a:r>
              <a:rPr kumimoji="1" lang="ja-JP" altLang="en-US" dirty="0" smtClean="0"/>
              <a:t>ツール・データ形式変換ツールで構造化データした例</a:t>
            </a:r>
            <a:endParaRPr kumimoji="1" lang="ja-JP" altLang="en-US" dirty="0"/>
          </a:p>
        </p:txBody>
      </p:sp>
    </p:spTree>
    <p:extLst>
      <p:ext uri="{BB962C8B-B14F-4D97-AF65-F5344CB8AC3E}">
        <p14:creationId xmlns:p14="http://schemas.microsoft.com/office/powerpoint/2010/main" val="3212589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4559" y="1476926"/>
            <a:ext cx="1558878" cy="1245679"/>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45603" y="1412779"/>
            <a:ext cx="1562486" cy="1246326"/>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3115" y="1435329"/>
            <a:ext cx="1319383" cy="1328875"/>
          </a:xfrm>
          <a:prstGeom prst="rect">
            <a:avLst/>
          </a:prstGeom>
        </p:spPr>
      </p:pic>
      <p:pic>
        <p:nvPicPr>
          <p:cNvPr id="8" name="図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08089" y="4011553"/>
            <a:ext cx="1290394" cy="1202183"/>
          </a:xfrm>
          <a:prstGeom prst="rect">
            <a:avLst/>
          </a:prstGeom>
        </p:spPr>
      </p:pic>
      <p:pic>
        <p:nvPicPr>
          <p:cNvPr id="9" name="図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67921" y="4017707"/>
            <a:ext cx="1076731" cy="1270245"/>
          </a:xfrm>
          <a:prstGeom prst="rect">
            <a:avLst/>
          </a:prstGeom>
        </p:spPr>
      </p:pic>
      <p:pic>
        <p:nvPicPr>
          <p:cNvPr id="11" name="図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07702" y="4244693"/>
            <a:ext cx="1841500" cy="1470323"/>
          </a:xfrm>
          <a:prstGeom prst="rect">
            <a:avLst/>
          </a:prstGeom>
        </p:spPr>
      </p:pic>
      <p:pic>
        <p:nvPicPr>
          <p:cNvPr id="10" name="図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455119" y="4386794"/>
            <a:ext cx="1090445" cy="756042"/>
          </a:xfrm>
          <a:prstGeom prst="rect">
            <a:avLst/>
          </a:prstGeom>
        </p:spPr>
      </p:pic>
      <p:pic>
        <p:nvPicPr>
          <p:cNvPr id="12" name="図 11"/>
          <p:cNvPicPr>
            <a:picLocks noChangeAspect="1"/>
          </p:cNvPicPr>
          <p:nvPr/>
        </p:nvPicPr>
        <p:blipFill>
          <a:blip r:embed="rId10"/>
          <a:stretch>
            <a:fillRect/>
          </a:stretch>
        </p:blipFill>
        <p:spPr>
          <a:xfrm>
            <a:off x="4722928" y="1008470"/>
            <a:ext cx="936547" cy="571763"/>
          </a:xfrm>
          <a:prstGeom prst="rect">
            <a:avLst/>
          </a:prstGeom>
        </p:spPr>
      </p:pic>
      <p:sp>
        <p:nvSpPr>
          <p:cNvPr id="14" name="テキスト ボックス 13"/>
          <p:cNvSpPr txBox="1"/>
          <p:nvPr/>
        </p:nvSpPr>
        <p:spPr>
          <a:xfrm>
            <a:off x="2800028" y="835290"/>
            <a:ext cx="1797050" cy="369332"/>
          </a:xfrm>
          <a:prstGeom prst="rect">
            <a:avLst/>
          </a:prstGeom>
          <a:noFill/>
        </p:spPr>
        <p:txBody>
          <a:bodyPr wrap="square" rtlCol="0">
            <a:spAutoFit/>
          </a:bodyPr>
          <a:lstStyle/>
          <a:p>
            <a:r>
              <a:rPr kumimoji="1" lang="en-US" altLang="ja-JP" dirty="0" smtClean="0"/>
              <a:t>Model</a:t>
            </a:r>
            <a:r>
              <a:rPr kumimoji="1" lang="ja-JP" altLang="en-US" dirty="0" smtClean="0"/>
              <a:t>の設計者</a:t>
            </a:r>
            <a:endParaRPr kumimoji="1" lang="ja-JP" altLang="en-US" dirty="0"/>
          </a:p>
        </p:txBody>
      </p:sp>
      <p:cxnSp>
        <p:nvCxnSpPr>
          <p:cNvPr id="16" name="直線矢印コネクタ 15"/>
          <p:cNvCxnSpPr/>
          <p:nvPr/>
        </p:nvCxnSpPr>
        <p:spPr>
          <a:xfrm>
            <a:off x="8082899" y="924122"/>
            <a:ext cx="1460500" cy="0"/>
          </a:xfrm>
          <a:prstGeom prst="straightConnector1">
            <a:avLst/>
          </a:prstGeom>
          <a:ln w="76200">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5784199" y="787731"/>
            <a:ext cx="2121782" cy="369332"/>
          </a:xfrm>
          <a:prstGeom prst="rect">
            <a:avLst/>
          </a:prstGeom>
          <a:noFill/>
        </p:spPr>
        <p:txBody>
          <a:bodyPr wrap="square" rtlCol="0">
            <a:spAutoFit/>
          </a:bodyPr>
          <a:lstStyle/>
          <a:p>
            <a:r>
              <a:rPr kumimoji="1" lang="en-US" altLang="ja-JP" dirty="0" smtClean="0"/>
              <a:t>Mapping</a:t>
            </a:r>
            <a:r>
              <a:rPr kumimoji="1" lang="ja-JP" altLang="en-US" dirty="0" smtClean="0"/>
              <a:t>の作成者</a:t>
            </a:r>
            <a:endParaRPr kumimoji="1" lang="ja-JP" altLang="en-US" dirty="0"/>
          </a:p>
        </p:txBody>
      </p:sp>
      <p:sp>
        <p:nvSpPr>
          <p:cNvPr id="18" name="雲形吹き出し 17"/>
          <p:cNvSpPr/>
          <p:nvPr/>
        </p:nvSpPr>
        <p:spPr>
          <a:xfrm>
            <a:off x="4630083" y="885321"/>
            <a:ext cx="1079500" cy="888301"/>
          </a:xfrm>
          <a:prstGeom prst="cloudCallout">
            <a:avLst>
              <a:gd name="adj1" fmla="val -65415"/>
              <a:gd name="adj2" fmla="val 5320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9634038" y="758153"/>
            <a:ext cx="2032882" cy="369332"/>
          </a:xfrm>
          <a:prstGeom prst="rect">
            <a:avLst/>
          </a:prstGeom>
          <a:noFill/>
        </p:spPr>
        <p:txBody>
          <a:bodyPr wrap="square" rtlCol="0">
            <a:spAutoFit/>
          </a:bodyPr>
          <a:lstStyle/>
          <a:p>
            <a:r>
              <a:rPr kumimoji="1" lang="en-US" altLang="ja-JP" dirty="0" smtClean="0"/>
              <a:t>Data</a:t>
            </a:r>
            <a:r>
              <a:rPr kumimoji="1" lang="ja-JP" altLang="en-US" dirty="0" smtClean="0"/>
              <a:t>の提供者</a:t>
            </a:r>
            <a:endParaRPr kumimoji="1" lang="ja-JP" altLang="en-US" dirty="0"/>
          </a:p>
        </p:txBody>
      </p:sp>
      <p:pic>
        <p:nvPicPr>
          <p:cNvPr id="20" name="図 1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477956" y="1762221"/>
            <a:ext cx="736599" cy="852380"/>
          </a:xfrm>
          <a:prstGeom prst="rect">
            <a:avLst/>
          </a:prstGeom>
        </p:spPr>
      </p:pic>
      <p:pic>
        <p:nvPicPr>
          <p:cNvPr id="21" name="図 20"/>
          <p:cNvPicPr>
            <a:picLocks noChangeAspect="1"/>
          </p:cNvPicPr>
          <p:nvPr/>
        </p:nvPicPr>
        <p:blipFill>
          <a:blip r:embed="rId12"/>
          <a:stretch>
            <a:fillRect/>
          </a:stretch>
        </p:blipFill>
        <p:spPr>
          <a:xfrm>
            <a:off x="10018208" y="4244693"/>
            <a:ext cx="1264543" cy="594957"/>
          </a:xfrm>
          <a:prstGeom prst="rect">
            <a:avLst/>
          </a:prstGeom>
        </p:spPr>
      </p:pic>
      <p:sp>
        <p:nvSpPr>
          <p:cNvPr id="22" name="テキスト ボックス 21"/>
          <p:cNvSpPr txBox="1"/>
          <p:nvPr/>
        </p:nvSpPr>
        <p:spPr>
          <a:xfrm>
            <a:off x="10158361" y="4028724"/>
            <a:ext cx="1257300" cy="276999"/>
          </a:xfrm>
          <a:prstGeom prst="rect">
            <a:avLst/>
          </a:prstGeom>
          <a:noFill/>
        </p:spPr>
        <p:txBody>
          <a:bodyPr wrap="square" rtlCol="0">
            <a:spAutoFit/>
          </a:bodyPr>
          <a:lstStyle/>
          <a:p>
            <a:r>
              <a:rPr lang="ja-JP" altLang="en-US" sz="1200" dirty="0" smtClean="0"/>
              <a:t>公開</a:t>
            </a:r>
            <a:r>
              <a:rPr lang="ja-JP" altLang="en-US" sz="1200" dirty="0"/>
              <a:t>データ</a:t>
            </a:r>
            <a:endParaRPr kumimoji="1" lang="ja-JP" altLang="en-US" sz="1200" dirty="0"/>
          </a:p>
        </p:txBody>
      </p:sp>
      <p:sp>
        <p:nvSpPr>
          <p:cNvPr id="23" name="テキスト ボックス 22"/>
          <p:cNvSpPr txBox="1"/>
          <p:nvPr/>
        </p:nvSpPr>
        <p:spPr>
          <a:xfrm>
            <a:off x="8582412" y="1449298"/>
            <a:ext cx="632143" cy="276999"/>
          </a:xfrm>
          <a:prstGeom prst="rect">
            <a:avLst/>
          </a:prstGeom>
          <a:noFill/>
        </p:spPr>
        <p:txBody>
          <a:bodyPr wrap="square" rtlCol="0">
            <a:spAutoFit/>
          </a:bodyPr>
          <a:lstStyle/>
          <a:p>
            <a:r>
              <a:rPr lang="en-US" altLang="ja-JP" sz="1200" dirty="0" smtClean="0"/>
              <a:t>DMD</a:t>
            </a:r>
            <a:endParaRPr kumimoji="1" lang="ja-JP" altLang="en-US" sz="1200" dirty="0"/>
          </a:p>
        </p:txBody>
      </p:sp>
      <p:sp>
        <p:nvSpPr>
          <p:cNvPr id="24" name="テキスト ボックス 23"/>
          <p:cNvSpPr txBox="1"/>
          <p:nvPr/>
        </p:nvSpPr>
        <p:spPr>
          <a:xfrm>
            <a:off x="8528435" y="1884156"/>
            <a:ext cx="740095" cy="784830"/>
          </a:xfrm>
          <a:prstGeom prst="rect">
            <a:avLst/>
          </a:prstGeom>
          <a:noFill/>
        </p:spPr>
        <p:txBody>
          <a:bodyPr wrap="square" rtlCol="0">
            <a:spAutoFit/>
          </a:bodyPr>
          <a:lstStyle/>
          <a:p>
            <a:r>
              <a:rPr kumimoji="1" lang="en-US" altLang="ja-JP" sz="900" dirty="0" smtClean="0"/>
              <a:t>Model</a:t>
            </a:r>
          </a:p>
          <a:p>
            <a:endParaRPr kumimoji="1" lang="en-US" altLang="ja-JP" sz="900" dirty="0" smtClean="0"/>
          </a:p>
          <a:p>
            <a:r>
              <a:rPr lang="en-US" altLang="ja-JP" sz="900" dirty="0" smtClean="0"/>
              <a:t>Mapping</a:t>
            </a:r>
          </a:p>
          <a:p>
            <a:endParaRPr lang="en-US" altLang="ja-JP" sz="900" dirty="0" smtClean="0"/>
          </a:p>
          <a:p>
            <a:r>
              <a:rPr kumimoji="1" lang="en-US" altLang="ja-JP" sz="900" dirty="0" smtClean="0"/>
              <a:t>…</a:t>
            </a:r>
            <a:endParaRPr kumimoji="1" lang="ja-JP" altLang="en-US" sz="900" dirty="0"/>
          </a:p>
        </p:txBody>
      </p:sp>
      <p:cxnSp>
        <p:nvCxnSpPr>
          <p:cNvPr id="25" name="直線矢印コネクタ 24"/>
          <p:cNvCxnSpPr/>
          <p:nvPr/>
        </p:nvCxnSpPr>
        <p:spPr>
          <a:xfrm>
            <a:off x="4630083" y="2177644"/>
            <a:ext cx="923182" cy="8141"/>
          </a:xfrm>
          <a:prstGeom prst="straightConnector1">
            <a:avLst/>
          </a:prstGeom>
          <a:ln w="7620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flipH="1">
            <a:off x="8813148" y="2950053"/>
            <a:ext cx="1" cy="996131"/>
          </a:xfrm>
          <a:prstGeom prst="straightConnector1">
            <a:avLst/>
          </a:prstGeom>
          <a:ln w="7620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flipH="1" flipV="1">
            <a:off x="9181448" y="4595889"/>
            <a:ext cx="731667" cy="1"/>
          </a:xfrm>
          <a:prstGeom prst="straightConnector1">
            <a:avLst/>
          </a:prstGeom>
          <a:ln w="7620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H="1" flipV="1">
            <a:off x="7046350" y="4612645"/>
            <a:ext cx="731667" cy="1"/>
          </a:xfrm>
          <a:prstGeom prst="straightConnector1">
            <a:avLst/>
          </a:prstGeom>
          <a:ln w="7620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flipH="1" flipV="1">
            <a:off x="4127617" y="4839649"/>
            <a:ext cx="731667" cy="1"/>
          </a:xfrm>
          <a:prstGeom prst="straightConnector1">
            <a:avLst/>
          </a:prstGeom>
          <a:ln w="76200">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7193090" y="5277891"/>
            <a:ext cx="3379716" cy="338554"/>
          </a:xfrm>
          <a:prstGeom prst="rect">
            <a:avLst/>
          </a:prstGeom>
          <a:noFill/>
        </p:spPr>
        <p:txBody>
          <a:bodyPr wrap="square" rtlCol="0">
            <a:spAutoFit/>
          </a:bodyPr>
          <a:lstStyle/>
          <a:p>
            <a:r>
              <a:rPr kumimoji="1" lang="ja-JP" altLang="en-US" sz="1600" b="1" dirty="0" smtClean="0"/>
              <a:t>利用アプリケーションの作成・提供者</a:t>
            </a:r>
            <a:endParaRPr kumimoji="1" lang="ja-JP" altLang="en-US" sz="1600" b="1" dirty="0"/>
          </a:p>
        </p:txBody>
      </p:sp>
      <p:sp>
        <p:nvSpPr>
          <p:cNvPr id="35" name="テキスト ボックス 34"/>
          <p:cNvSpPr txBox="1"/>
          <p:nvPr/>
        </p:nvSpPr>
        <p:spPr>
          <a:xfrm>
            <a:off x="1997291" y="5390919"/>
            <a:ext cx="3023210" cy="338554"/>
          </a:xfrm>
          <a:prstGeom prst="rect">
            <a:avLst/>
          </a:prstGeom>
          <a:noFill/>
        </p:spPr>
        <p:txBody>
          <a:bodyPr wrap="square" rtlCol="0">
            <a:spAutoFit/>
          </a:bodyPr>
          <a:lstStyle/>
          <a:p>
            <a:r>
              <a:rPr kumimoji="1" lang="ja-JP" altLang="en-US" sz="1600" b="1" dirty="0" smtClean="0"/>
              <a:t>アプリケーションの閲覧・利用者</a:t>
            </a:r>
            <a:endParaRPr kumimoji="1" lang="ja-JP" altLang="en-US" sz="1600" b="1" dirty="0"/>
          </a:p>
        </p:txBody>
      </p:sp>
      <p:cxnSp>
        <p:nvCxnSpPr>
          <p:cNvPr id="36" name="直線矢印コネクタ 35"/>
          <p:cNvCxnSpPr/>
          <p:nvPr/>
        </p:nvCxnSpPr>
        <p:spPr>
          <a:xfrm flipH="1">
            <a:off x="10572806" y="3430707"/>
            <a:ext cx="2" cy="595137"/>
          </a:xfrm>
          <a:prstGeom prst="straightConnector1">
            <a:avLst/>
          </a:prstGeom>
          <a:ln w="19050">
            <a:solidFill>
              <a:srgbClr val="00B05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H="1" flipV="1">
            <a:off x="9416400" y="2325979"/>
            <a:ext cx="496714" cy="911"/>
          </a:xfrm>
          <a:prstGeom prst="straightConnector1">
            <a:avLst/>
          </a:prstGeom>
          <a:ln w="19050">
            <a:solidFill>
              <a:srgbClr val="00B05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477004" y="171126"/>
            <a:ext cx="7301013" cy="369332"/>
          </a:xfrm>
          <a:prstGeom prst="rect">
            <a:avLst/>
          </a:prstGeom>
          <a:noFill/>
        </p:spPr>
        <p:txBody>
          <a:bodyPr wrap="square" rtlCol="0">
            <a:spAutoFit/>
          </a:bodyPr>
          <a:lstStyle/>
          <a:p>
            <a:r>
              <a:rPr lang="en-US" altLang="ja-JP" dirty="0" smtClean="0"/>
              <a:t>IMI</a:t>
            </a:r>
            <a:r>
              <a:rPr lang="ja-JP" altLang="en-US" dirty="0" smtClean="0"/>
              <a:t>共通語彙基盤の利活用イメージから、想定する対象者</a:t>
            </a:r>
            <a:endParaRPr kumimoji="1" lang="ja-JP" altLang="en-US" dirty="0"/>
          </a:p>
        </p:txBody>
      </p:sp>
      <p:sp>
        <p:nvSpPr>
          <p:cNvPr id="46" name="スライド番号プレースホルダー 45"/>
          <p:cNvSpPr>
            <a:spLocks noGrp="1"/>
          </p:cNvSpPr>
          <p:nvPr>
            <p:ph type="sldNum" sz="quarter" idx="12"/>
          </p:nvPr>
        </p:nvSpPr>
        <p:spPr>
          <a:xfrm>
            <a:off x="8610600" y="6506476"/>
            <a:ext cx="2743200" cy="365125"/>
          </a:xfrm>
        </p:spPr>
        <p:txBody>
          <a:bodyPr/>
          <a:lstStyle/>
          <a:p>
            <a:fld id="{60C89348-5A69-46EF-BC1E-CC60A8B50B4E}" type="slidenum">
              <a:rPr kumimoji="1" lang="ja-JP" altLang="en-US" smtClean="0"/>
              <a:t>2</a:t>
            </a:fld>
            <a:endParaRPr kumimoji="1" lang="ja-JP" altLang="en-US" dirty="0"/>
          </a:p>
        </p:txBody>
      </p:sp>
      <p:sp>
        <p:nvSpPr>
          <p:cNvPr id="2" name="テキスト ボックス 1"/>
          <p:cNvSpPr txBox="1"/>
          <p:nvPr/>
        </p:nvSpPr>
        <p:spPr>
          <a:xfrm>
            <a:off x="2316514" y="2949933"/>
            <a:ext cx="3089307" cy="461665"/>
          </a:xfrm>
          <a:prstGeom prst="rect">
            <a:avLst/>
          </a:prstGeom>
          <a:noFill/>
        </p:spPr>
        <p:txBody>
          <a:bodyPr wrap="none" rtlCol="0">
            <a:spAutoFit/>
          </a:bodyPr>
          <a:lstStyle/>
          <a:p>
            <a:r>
              <a:rPr lang="ja-JP" altLang="en-US" sz="1200" dirty="0"/>
              <a:t>必要</a:t>
            </a:r>
            <a:r>
              <a:rPr lang="ja-JP" altLang="en-US" sz="1200" dirty="0" smtClean="0"/>
              <a:t>スキル：</a:t>
            </a:r>
            <a:r>
              <a:rPr lang="en-US" altLang="ja-JP" sz="1200" dirty="0" smtClean="0"/>
              <a:t>IMI</a:t>
            </a:r>
            <a:r>
              <a:rPr lang="ja-JP" altLang="en-US" sz="1200" dirty="0" smtClean="0"/>
              <a:t>技術仕様の網羅的知識</a:t>
            </a:r>
            <a:endParaRPr lang="en-US" altLang="ja-JP" sz="1200" dirty="0" smtClean="0"/>
          </a:p>
          <a:p>
            <a:r>
              <a:rPr kumimoji="1" lang="ja-JP" altLang="en-US" sz="1200" dirty="0" smtClean="0"/>
              <a:t>利用ツール：語彙作成・コード作成・</a:t>
            </a:r>
            <a:r>
              <a:rPr kumimoji="1" lang="en-US" altLang="ja-JP" sz="1200" dirty="0" smtClean="0"/>
              <a:t>DMD</a:t>
            </a:r>
            <a:r>
              <a:rPr kumimoji="1" lang="ja-JP" altLang="en-US" sz="1200" dirty="0" smtClean="0"/>
              <a:t>作成</a:t>
            </a:r>
            <a:endParaRPr kumimoji="1" lang="ja-JP" altLang="en-US" sz="1200" dirty="0"/>
          </a:p>
        </p:txBody>
      </p:sp>
      <p:sp>
        <p:nvSpPr>
          <p:cNvPr id="37" name="テキスト ボックス 36"/>
          <p:cNvSpPr txBox="1"/>
          <p:nvPr/>
        </p:nvSpPr>
        <p:spPr>
          <a:xfrm>
            <a:off x="5427409" y="2906378"/>
            <a:ext cx="2945037" cy="646331"/>
          </a:xfrm>
          <a:prstGeom prst="rect">
            <a:avLst/>
          </a:prstGeom>
          <a:noFill/>
        </p:spPr>
        <p:txBody>
          <a:bodyPr wrap="none" rtlCol="0">
            <a:spAutoFit/>
          </a:bodyPr>
          <a:lstStyle/>
          <a:p>
            <a:r>
              <a:rPr kumimoji="1" lang="en-US" altLang="ja-JP" sz="1200" dirty="0" smtClean="0"/>
              <a:t>IMI</a:t>
            </a:r>
            <a:r>
              <a:rPr lang="ja-JP" altLang="en-US" sz="1200" dirty="0" smtClean="0"/>
              <a:t>スキル：　コア語彙・</a:t>
            </a:r>
            <a:r>
              <a:rPr lang="en-US" altLang="ja-JP" sz="1200" dirty="0" smtClean="0"/>
              <a:t>IMI</a:t>
            </a:r>
            <a:r>
              <a:rPr lang="ja-JP" altLang="en-US" sz="1200" dirty="0" smtClean="0"/>
              <a:t>技術仕様の一部</a:t>
            </a:r>
            <a:endParaRPr lang="en-US" altLang="ja-JP" sz="1200" dirty="0" smtClean="0"/>
          </a:p>
          <a:p>
            <a:r>
              <a:rPr lang="ja-JP" altLang="en-US" sz="1200" dirty="0" smtClean="0"/>
              <a:t>　　　　　　　　</a:t>
            </a:r>
            <a:r>
              <a:rPr lang="en-US" altLang="ja-JP" sz="1200" dirty="0" smtClean="0"/>
              <a:t>(</a:t>
            </a:r>
            <a:r>
              <a:rPr lang="ja-JP" altLang="en-US" sz="1200" dirty="0" smtClean="0">
                <a:solidFill>
                  <a:srgbClr val="FF0000"/>
                </a:solidFill>
              </a:rPr>
              <a:t>構造化項目名記法</a:t>
            </a:r>
            <a:r>
              <a:rPr lang="ja-JP" altLang="en-US" sz="1200" dirty="0" smtClean="0"/>
              <a:t>など</a:t>
            </a:r>
            <a:r>
              <a:rPr lang="en-US" altLang="ja-JP" sz="1200" dirty="0" smtClean="0"/>
              <a:t>)</a:t>
            </a:r>
          </a:p>
          <a:p>
            <a:r>
              <a:rPr lang="ja-JP" altLang="en-US" sz="1200" dirty="0"/>
              <a:t>利用</a:t>
            </a:r>
            <a:r>
              <a:rPr kumimoji="1" lang="ja-JP" altLang="en-US" sz="1200" dirty="0" smtClean="0"/>
              <a:t>ツール：</a:t>
            </a:r>
            <a:r>
              <a:rPr kumimoji="1" lang="en-US" altLang="ja-JP" sz="1200" dirty="0" smtClean="0"/>
              <a:t>DMD</a:t>
            </a:r>
            <a:r>
              <a:rPr kumimoji="1" lang="ja-JP" altLang="en-US" sz="1200" dirty="0" smtClean="0"/>
              <a:t>作成・データ形式変換</a:t>
            </a:r>
            <a:endParaRPr kumimoji="1" lang="ja-JP" altLang="en-US" sz="1200" dirty="0"/>
          </a:p>
        </p:txBody>
      </p:sp>
      <p:sp>
        <p:nvSpPr>
          <p:cNvPr id="38" name="テキスト ボックス 37"/>
          <p:cNvSpPr txBox="1"/>
          <p:nvPr/>
        </p:nvSpPr>
        <p:spPr>
          <a:xfrm>
            <a:off x="9481051" y="2810860"/>
            <a:ext cx="2117887" cy="461665"/>
          </a:xfrm>
          <a:prstGeom prst="rect">
            <a:avLst/>
          </a:prstGeom>
          <a:noFill/>
        </p:spPr>
        <p:txBody>
          <a:bodyPr wrap="none" rtlCol="0">
            <a:spAutoFit/>
          </a:bodyPr>
          <a:lstStyle/>
          <a:p>
            <a:r>
              <a:rPr kumimoji="1" lang="en-US" altLang="ja-JP" sz="1200" dirty="0" smtClean="0"/>
              <a:t>IMI</a:t>
            </a:r>
            <a:r>
              <a:rPr lang="ja-JP" altLang="en-US" sz="1200" dirty="0" smtClean="0"/>
              <a:t>スキル：　</a:t>
            </a:r>
            <a:r>
              <a:rPr lang="en-US" altLang="ja-JP" sz="1200" dirty="0" smtClean="0"/>
              <a:t>IMI</a:t>
            </a:r>
            <a:r>
              <a:rPr lang="ja-JP" altLang="en-US" sz="1200" dirty="0" smtClean="0"/>
              <a:t>ツールの利用</a:t>
            </a:r>
            <a:endParaRPr lang="en-US" altLang="ja-JP" sz="1200" dirty="0" smtClean="0"/>
          </a:p>
          <a:p>
            <a:r>
              <a:rPr lang="ja-JP" altLang="en-US" sz="1200" dirty="0"/>
              <a:t>利用</a:t>
            </a:r>
            <a:r>
              <a:rPr kumimoji="1" lang="ja-JP" altLang="en-US" sz="1200" dirty="0" smtClean="0"/>
              <a:t>ツール：データ形式変換</a:t>
            </a:r>
            <a:endParaRPr kumimoji="1" lang="ja-JP" altLang="en-US" sz="1200" dirty="0"/>
          </a:p>
        </p:txBody>
      </p:sp>
      <p:sp>
        <p:nvSpPr>
          <p:cNvPr id="39" name="テキスト ボックス 38"/>
          <p:cNvSpPr txBox="1"/>
          <p:nvPr/>
        </p:nvSpPr>
        <p:spPr>
          <a:xfrm>
            <a:off x="7527475" y="5675479"/>
            <a:ext cx="3045331" cy="830997"/>
          </a:xfrm>
          <a:prstGeom prst="rect">
            <a:avLst/>
          </a:prstGeom>
          <a:noFill/>
        </p:spPr>
        <p:txBody>
          <a:bodyPr wrap="square" rtlCol="0">
            <a:spAutoFit/>
          </a:bodyPr>
          <a:lstStyle/>
          <a:p>
            <a:r>
              <a:rPr kumimoji="1" lang="en-US" altLang="ja-JP" sz="1200" dirty="0" smtClean="0"/>
              <a:t>IMI</a:t>
            </a:r>
            <a:r>
              <a:rPr lang="ja-JP" altLang="en-US" sz="1200" dirty="0" smtClean="0"/>
              <a:t>スキル：　コア語彙・</a:t>
            </a:r>
            <a:r>
              <a:rPr lang="en-US" altLang="ja-JP" sz="1200" dirty="0"/>
              <a:t>IMI</a:t>
            </a:r>
            <a:r>
              <a:rPr lang="ja-JP" altLang="en-US" sz="1200" dirty="0"/>
              <a:t>技術仕様の</a:t>
            </a:r>
            <a:r>
              <a:rPr lang="ja-JP" altLang="en-US" sz="1200" dirty="0" smtClean="0"/>
              <a:t>一部</a:t>
            </a:r>
            <a:endParaRPr lang="en-US" altLang="ja-JP" sz="1200" dirty="0" smtClean="0"/>
          </a:p>
          <a:p>
            <a:r>
              <a:rPr lang="ja-JP" altLang="en-US" sz="1200" dirty="0"/>
              <a:t>　</a:t>
            </a:r>
            <a:r>
              <a:rPr lang="ja-JP" altLang="en-US" sz="1200" dirty="0" smtClean="0"/>
              <a:t>　　　　　　　</a:t>
            </a:r>
            <a:r>
              <a:rPr lang="en-US" altLang="ja-JP" sz="1200" dirty="0" smtClean="0"/>
              <a:t>(DMD</a:t>
            </a:r>
            <a:r>
              <a:rPr lang="ja-JP" altLang="en-US" sz="1200" dirty="0" smtClean="0"/>
              <a:t>仕様、語彙記法など）</a:t>
            </a:r>
            <a:endParaRPr lang="en-US" altLang="ja-JP" sz="1200" dirty="0" smtClean="0"/>
          </a:p>
          <a:p>
            <a:r>
              <a:rPr lang="ja-JP" altLang="en-US" sz="1200" dirty="0"/>
              <a:t>利用</a:t>
            </a:r>
            <a:r>
              <a:rPr kumimoji="1" lang="ja-JP" altLang="en-US" sz="1200" dirty="0" smtClean="0"/>
              <a:t>ツール：</a:t>
            </a:r>
            <a:r>
              <a:rPr kumimoji="1" lang="en-US" altLang="ja-JP" sz="1200" dirty="0" smtClean="0"/>
              <a:t>DMD</a:t>
            </a:r>
            <a:r>
              <a:rPr kumimoji="1" lang="ja-JP" altLang="en-US" sz="1200" dirty="0" smtClean="0"/>
              <a:t>検証・データ検証・</a:t>
            </a:r>
            <a:endParaRPr kumimoji="1" lang="en-US" altLang="ja-JP" sz="1200" dirty="0" smtClean="0"/>
          </a:p>
          <a:p>
            <a:r>
              <a:rPr lang="ja-JP" altLang="en-US" sz="1200" dirty="0"/>
              <a:t>　</a:t>
            </a:r>
            <a:r>
              <a:rPr lang="ja-JP" altLang="en-US" sz="1200" dirty="0" smtClean="0"/>
              <a:t>　　　　　　　</a:t>
            </a:r>
            <a:r>
              <a:rPr kumimoji="1" lang="ja-JP" altLang="en-US" sz="1200" dirty="0" smtClean="0"/>
              <a:t>データ形式変換</a:t>
            </a:r>
            <a:endParaRPr kumimoji="1" lang="ja-JP" altLang="en-US" sz="1200" dirty="0"/>
          </a:p>
        </p:txBody>
      </p:sp>
      <p:sp>
        <p:nvSpPr>
          <p:cNvPr id="41" name="テキスト ボックス 40"/>
          <p:cNvSpPr txBox="1"/>
          <p:nvPr/>
        </p:nvSpPr>
        <p:spPr>
          <a:xfrm>
            <a:off x="2314196" y="5768917"/>
            <a:ext cx="1321196" cy="461665"/>
          </a:xfrm>
          <a:prstGeom prst="rect">
            <a:avLst/>
          </a:prstGeom>
          <a:noFill/>
        </p:spPr>
        <p:txBody>
          <a:bodyPr wrap="none" rtlCol="0">
            <a:spAutoFit/>
          </a:bodyPr>
          <a:lstStyle/>
          <a:p>
            <a:r>
              <a:rPr kumimoji="1" lang="en-US" altLang="ja-JP" sz="1200" dirty="0" smtClean="0"/>
              <a:t>IMI</a:t>
            </a:r>
            <a:r>
              <a:rPr lang="ja-JP" altLang="en-US" sz="1200" dirty="0" smtClean="0"/>
              <a:t>スキル：　不要</a:t>
            </a:r>
            <a:endParaRPr lang="en-US" altLang="ja-JP" sz="1200" dirty="0" smtClean="0"/>
          </a:p>
          <a:p>
            <a:r>
              <a:rPr kumimoji="1" lang="ja-JP" altLang="en-US" sz="1200" dirty="0" smtClean="0"/>
              <a:t>適用ツール： </a:t>
            </a:r>
            <a:r>
              <a:rPr lang="ja-JP" altLang="en-US" sz="1200" dirty="0" smtClean="0"/>
              <a:t>なし</a:t>
            </a:r>
            <a:endParaRPr kumimoji="1" lang="ja-JP" altLang="en-US" sz="1200" dirty="0"/>
          </a:p>
        </p:txBody>
      </p:sp>
      <p:sp>
        <p:nvSpPr>
          <p:cNvPr id="42" name="テキスト ボックス 41"/>
          <p:cNvSpPr txBox="1"/>
          <p:nvPr/>
        </p:nvSpPr>
        <p:spPr>
          <a:xfrm>
            <a:off x="229336" y="833635"/>
            <a:ext cx="1945854" cy="369332"/>
          </a:xfrm>
          <a:prstGeom prst="rect">
            <a:avLst/>
          </a:prstGeom>
          <a:noFill/>
        </p:spPr>
        <p:txBody>
          <a:bodyPr wrap="square" rtlCol="0">
            <a:spAutoFit/>
          </a:bodyPr>
          <a:lstStyle/>
          <a:p>
            <a:r>
              <a:rPr kumimoji="1" lang="ja-JP" altLang="en-US" dirty="0" smtClean="0"/>
              <a:t>コア語彙の設計者</a:t>
            </a:r>
            <a:endParaRPr kumimoji="1" lang="ja-JP" altLang="en-US" dirty="0"/>
          </a:p>
        </p:txBody>
      </p:sp>
      <p:cxnSp>
        <p:nvCxnSpPr>
          <p:cNvPr id="43" name="直線矢印コネクタ 42"/>
          <p:cNvCxnSpPr/>
          <p:nvPr/>
        </p:nvCxnSpPr>
        <p:spPr>
          <a:xfrm>
            <a:off x="1766493" y="2181713"/>
            <a:ext cx="923182" cy="8141"/>
          </a:xfrm>
          <a:prstGeom prst="straightConnector1">
            <a:avLst/>
          </a:prstGeom>
          <a:ln w="76200">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198183" y="2953661"/>
            <a:ext cx="2010487" cy="461665"/>
          </a:xfrm>
          <a:prstGeom prst="rect">
            <a:avLst/>
          </a:prstGeom>
          <a:noFill/>
        </p:spPr>
        <p:txBody>
          <a:bodyPr wrap="none" rtlCol="0">
            <a:spAutoFit/>
          </a:bodyPr>
          <a:lstStyle/>
          <a:p>
            <a:r>
              <a:rPr lang="ja-JP" altLang="en-US" sz="1200" dirty="0"/>
              <a:t>必要</a:t>
            </a:r>
            <a:r>
              <a:rPr lang="ja-JP" altLang="en-US" sz="1200" dirty="0" smtClean="0"/>
              <a:t>スキル：分類学・標準化</a:t>
            </a:r>
          </a:p>
          <a:p>
            <a:r>
              <a:rPr kumimoji="1" lang="ja-JP" altLang="en-US" sz="1200" dirty="0" smtClean="0"/>
              <a:t>利用ツール</a:t>
            </a:r>
            <a:r>
              <a:rPr kumimoji="1" lang="en-US" altLang="ja-JP" sz="1200" dirty="0" smtClean="0"/>
              <a:t>: </a:t>
            </a:r>
            <a:r>
              <a:rPr kumimoji="1" lang="ja-JP" altLang="en-US" sz="1200" dirty="0" smtClean="0"/>
              <a:t>語彙作成</a:t>
            </a:r>
            <a:endParaRPr kumimoji="1" lang="ja-JP" altLang="en-US" sz="1200" dirty="0"/>
          </a:p>
        </p:txBody>
      </p:sp>
      <p:sp>
        <p:nvSpPr>
          <p:cNvPr id="27" name="正方形/長方形 26"/>
          <p:cNvSpPr/>
          <p:nvPr/>
        </p:nvSpPr>
        <p:spPr>
          <a:xfrm>
            <a:off x="5295638" y="698049"/>
            <a:ext cx="4185413" cy="3232595"/>
          </a:xfrm>
          <a:prstGeom prst="rect">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 name="図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9567" y="1227667"/>
            <a:ext cx="654072" cy="1744196"/>
          </a:xfrm>
          <a:prstGeom prst="rect">
            <a:avLst/>
          </a:prstGeom>
        </p:spPr>
      </p:pic>
    </p:spTree>
    <p:extLst>
      <p:ext uri="{BB962C8B-B14F-4D97-AF65-F5344CB8AC3E}">
        <p14:creationId xmlns:p14="http://schemas.microsoft.com/office/powerpoint/2010/main" val="3593764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442428" y="859611"/>
            <a:ext cx="2790411" cy="1935783"/>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7934" y="3533376"/>
            <a:ext cx="1048921" cy="1201448"/>
          </a:xfrm>
          <a:prstGeom prst="rect">
            <a:avLst/>
          </a:prstGeom>
        </p:spPr>
      </p:pic>
      <p:sp>
        <p:nvSpPr>
          <p:cNvPr id="8" name="正方形/長方形 7"/>
          <p:cNvSpPr/>
          <p:nvPr/>
        </p:nvSpPr>
        <p:spPr>
          <a:xfrm>
            <a:off x="8005633" y="2073644"/>
            <a:ext cx="673646" cy="461665"/>
          </a:xfrm>
          <a:prstGeom prst="rect">
            <a:avLst/>
          </a:prstGeom>
          <a:noFill/>
        </p:spPr>
        <p:txBody>
          <a:bodyPr wrap="none" lIns="91440" tIns="45720" rIns="91440" bIns="45720">
            <a:spAutoFit/>
          </a:bodyPr>
          <a:lstStyle/>
          <a:p>
            <a:pPr algn="ctr"/>
            <a:r>
              <a:rPr lang="en-US" altLang="ja-JP"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CSV</a:t>
            </a:r>
            <a:endParaRPr lang="ja-JP" altLang="en-US" sz="2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9" name="正方形/長方形 8"/>
          <p:cNvSpPr/>
          <p:nvPr/>
        </p:nvSpPr>
        <p:spPr>
          <a:xfrm>
            <a:off x="8165500" y="2350363"/>
            <a:ext cx="630301" cy="461665"/>
          </a:xfrm>
          <a:prstGeom prst="rect">
            <a:avLst/>
          </a:prstGeom>
          <a:noFill/>
        </p:spPr>
        <p:txBody>
          <a:bodyPr wrap="none" lIns="91440" tIns="45720" rIns="91440" bIns="45720">
            <a:spAutoFit/>
          </a:bodyPr>
          <a:lstStyle/>
          <a:p>
            <a:pPr algn="ctr"/>
            <a:r>
              <a:rPr lang="en-US" altLang="ja-JP"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XLS</a:t>
            </a:r>
            <a:endParaRPr lang="ja-JP" altLang="en-US" sz="2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0" name="正方形/長方形 9"/>
          <p:cNvSpPr/>
          <p:nvPr/>
        </p:nvSpPr>
        <p:spPr>
          <a:xfrm>
            <a:off x="8280612" y="2627082"/>
            <a:ext cx="797334" cy="461665"/>
          </a:xfrm>
          <a:prstGeom prst="rect">
            <a:avLst/>
          </a:prstGeom>
          <a:noFill/>
        </p:spPr>
        <p:txBody>
          <a:bodyPr wrap="none" lIns="91440" tIns="45720" rIns="91440" bIns="45720">
            <a:spAutoFit/>
          </a:bodyPr>
          <a:lstStyle/>
          <a:p>
            <a:pPr algn="ctr"/>
            <a:r>
              <a:rPr lang="en-US" altLang="ja-JP"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XLSX</a:t>
            </a:r>
            <a:endParaRPr lang="ja-JP" altLang="en-US" sz="2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1" name="フローチャート: 磁気ディスク 10"/>
          <p:cNvSpPr/>
          <p:nvPr/>
        </p:nvSpPr>
        <p:spPr>
          <a:xfrm>
            <a:off x="7725793" y="1700991"/>
            <a:ext cx="1648864" cy="1387756"/>
          </a:xfrm>
          <a:prstGeom prst="flowChartMagneticDisk">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 12"/>
          <p:cNvSpPr/>
          <p:nvPr/>
        </p:nvSpPr>
        <p:spPr>
          <a:xfrm>
            <a:off x="3671969" y="997597"/>
            <a:ext cx="2484783" cy="697811"/>
          </a:xfrm>
          <a:prstGeom prst="cloud">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ネットワーク</a:t>
            </a:r>
            <a:endParaRPr kumimoji="1" lang="ja-JP" altLang="en-US" dirty="0">
              <a:solidFill>
                <a:schemeClr val="tx1"/>
              </a:solidFill>
            </a:endParaRPr>
          </a:p>
        </p:txBody>
      </p:sp>
      <p:cxnSp>
        <p:nvCxnSpPr>
          <p:cNvPr id="15" name="直線矢印コネクタ 14"/>
          <p:cNvCxnSpPr/>
          <p:nvPr/>
        </p:nvCxnSpPr>
        <p:spPr>
          <a:xfrm flipH="1">
            <a:off x="3289084" y="1303751"/>
            <a:ext cx="3828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a:off x="6155888" y="1274316"/>
            <a:ext cx="333299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510037" y="455041"/>
            <a:ext cx="2961861" cy="307777"/>
          </a:xfrm>
          <a:prstGeom prst="rect">
            <a:avLst/>
          </a:prstGeom>
          <a:noFill/>
        </p:spPr>
        <p:txBody>
          <a:bodyPr wrap="square" rtlCol="0">
            <a:spAutoFit/>
          </a:bodyPr>
          <a:lstStyle/>
          <a:p>
            <a:r>
              <a:rPr kumimoji="1" lang="en-US" altLang="ja-JP" sz="1400" dirty="0" smtClean="0">
                <a:latin typeface="IPAexゴシック" panose="020B0500000000000000" pitchFamily="50" charset="-128"/>
                <a:ea typeface="IPAexゴシック" panose="020B0500000000000000" pitchFamily="50" charset="-128"/>
              </a:rPr>
              <a:t>https://imi.go.jp/</a:t>
            </a:r>
            <a:endParaRPr kumimoji="1" lang="ja-JP" altLang="en-US" sz="1400" dirty="0">
              <a:latin typeface="IPAexゴシック" panose="020B0500000000000000" pitchFamily="50" charset="-128"/>
              <a:ea typeface="IPAexゴシック" panose="020B0500000000000000" pitchFamily="50" charset="-128"/>
            </a:endParaRPr>
          </a:p>
        </p:txBody>
      </p:sp>
      <p:pic>
        <p:nvPicPr>
          <p:cNvPr id="25" name="図 24"/>
          <p:cNvPicPr>
            <a:picLocks noChangeAspect="1"/>
          </p:cNvPicPr>
          <p:nvPr/>
        </p:nvPicPr>
        <p:blipFill>
          <a:blip r:embed="rId4"/>
          <a:stretch>
            <a:fillRect/>
          </a:stretch>
        </p:blipFill>
        <p:spPr>
          <a:xfrm>
            <a:off x="6659217" y="5069229"/>
            <a:ext cx="2452072" cy="1165270"/>
          </a:xfrm>
          <a:prstGeom prst="rect">
            <a:avLst/>
          </a:prstGeom>
        </p:spPr>
      </p:pic>
      <p:pic>
        <p:nvPicPr>
          <p:cNvPr id="26" name="図 25"/>
          <p:cNvPicPr>
            <a:picLocks noChangeAspect="1"/>
          </p:cNvPicPr>
          <p:nvPr/>
        </p:nvPicPr>
        <p:blipFill>
          <a:blip r:embed="rId5"/>
          <a:stretch>
            <a:fillRect/>
          </a:stretch>
        </p:blipFill>
        <p:spPr>
          <a:xfrm>
            <a:off x="9565406" y="3783185"/>
            <a:ext cx="2091960" cy="1538072"/>
          </a:xfrm>
          <a:prstGeom prst="rect">
            <a:avLst/>
          </a:prstGeom>
        </p:spPr>
      </p:pic>
      <p:pic>
        <p:nvPicPr>
          <p:cNvPr id="28" name="図 27"/>
          <p:cNvPicPr>
            <a:picLocks noChangeAspect="1"/>
          </p:cNvPicPr>
          <p:nvPr/>
        </p:nvPicPr>
        <p:blipFill>
          <a:blip r:embed="rId6"/>
          <a:stretch>
            <a:fillRect/>
          </a:stretch>
        </p:blipFill>
        <p:spPr>
          <a:xfrm>
            <a:off x="7310372" y="3523294"/>
            <a:ext cx="1782992" cy="1384342"/>
          </a:xfrm>
          <a:prstGeom prst="rect">
            <a:avLst/>
          </a:prstGeom>
        </p:spPr>
      </p:pic>
      <p:pic>
        <p:nvPicPr>
          <p:cNvPr id="29" name="図 28"/>
          <p:cNvPicPr>
            <a:picLocks noChangeAspect="1"/>
          </p:cNvPicPr>
          <p:nvPr/>
        </p:nvPicPr>
        <p:blipFill>
          <a:blip r:embed="rId7"/>
          <a:stretch>
            <a:fillRect/>
          </a:stretch>
        </p:blipFill>
        <p:spPr>
          <a:xfrm>
            <a:off x="974165" y="3140908"/>
            <a:ext cx="4761138" cy="3426151"/>
          </a:xfrm>
          <a:prstGeom prst="rect">
            <a:avLst/>
          </a:prstGeom>
        </p:spPr>
      </p:pic>
      <p:pic>
        <p:nvPicPr>
          <p:cNvPr id="30" name="図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21347" y="1599865"/>
            <a:ext cx="927030" cy="1069008"/>
          </a:xfrm>
          <a:prstGeom prst="rect">
            <a:avLst/>
          </a:prstGeom>
        </p:spPr>
      </p:pic>
      <p:sp>
        <p:nvSpPr>
          <p:cNvPr id="31" name="正方形/長方形 30"/>
          <p:cNvSpPr/>
          <p:nvPr/>
        </p:nvSpPr>
        <p:spPr>
          <a:xfrm>
            <a:off x="9490194" y="720645"/>
            <a:ext cx="1662635" cy="923330"/>
          </a:xfrm>
          <a:prstGeom prst="rect">
            <a:avLst/>
          </a:prstGeom>
          <a:noFill/>
        </p:spPr>
        <p:txBody>
          <a:bodyPr wrap="none" lIns="91440" tIns="45720" rIns="91440" bIns="45720">
            <a:spAutoFit/>
          </a:bodyPr>
          <a:lstStyle/>
          <a:p>
            <a:pPr algn="ctr"/>
            <a:r>
              <a:rPr lang="en-US" altLang="ja-JP"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DMD</a:t>
            </a:r>
            <a:endParaRPr lang="ja-JP" alt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2" name="上矢印 31"/>
          <p:cNvSpPr/>
          <p:nvPr/>
        </p:nvSpPr>
        <p:spPr>
          <a:xfrm>
            <a:off x="10156736" y="2951720"/>
            <a:ext cx="559874" cy="629658"/>
          </a:xfrm>
          <a:prstGeom prst="up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3" name="直線矢印コネクタ 42"/>
          <p:cNvCxnSpPr/>
          <p:nvPr/>
        </p:nvCxnSpPr>
        <p:spPr>
          <a:xfrm>
            <a:off x="9138372" y="5128190"/>
            <a:ext cx="427034" cy="0"/>
          </a:xfrm>
          <a:prstGeom prst="straightConnector1">
            <a:avLst/>
          </a:prstGeom>
          <a:ln w="28575">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flipH="1">
            <a:off x="5780513" y="5310917"/>
            <a:ext cx="878705" cy="10340"/>
          </a:xfrm>
          <a:prstGeom prst="straightConnector1">
            <a:avLst/>
          </a:prstGeom>
          <a:ln w="28575">
            <a:solidFill>
              <a:srgbClr val="00B05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28" idx="2"/>
          </p:cNvCxnSpPr>
          <p:nvPr/>
        </p:nvCxnSpPr>
        <p:spPr>
          <a:xfrm>
            <a:off x="8201868" y="4907636"/>
            <a:ext cx="0" cy="161593"/>
          </a:xfrm>
          <a:prstGeom prst="straightConnector1">
            <a:avLst/>
          </a:prstGeom>
          <a:ln w="28575">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V="1">
            <a:off x="1958271" y="2148246"/>
            <a:ext cx="4089663" cy="12158"/>
          </a:xfrm>
          <a:prstGeom prst="straightConnector1">
            <a:avLst/>
          </a:prstGeom>
          <a:ln w="28575">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a:off x="8506911" y="3140908"/>
            <a:ext cx="0" cy="333480"/>
          </a:xfrm>
          <a:prstGeom prst="straightConnector1">
            <a:avLst/>
          </a:prstGeom>
          <a:ln w="28575">
            <a:solidFill>
              <a:schemeClr val="bg2">
                <a:lumMod val="1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8548914" y="1280032"/>
            <a:ext cx="0" cy="236246"/>
          </a:xfrm>
          <a:prstGeom prst="straightConnector1">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74" name="フローチャート: 磁気ディスク 73"/>
          <p:cNvSpPr/>
          <p:nvPr/>
        </p:nvSpPr>
        <p:spPr>
          <a:xfrm>
            <a:off x="6227863" y="1793435"/>
            <a:ext cx="1038611" cy="1280636"/>
          </a:xfrm>
          <a:prstGeom prst="flowChartMagneticDisk">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p:nvSpPr>
        <p:spPr>
          <a:xfrm>
            <a:off x="6382985" y="2208636"/>
            <a:ext cx="712054" cy="276999"/>
          </a:xfrm>
          <a:prstGeom prst="rect">
            <a:avLst/>
          </a:prstGeom>
          <a:noFill/>
        </p:spPr>
        <p:txBody>
          <a:bodyPr wrap="none" lIns="91440" tIns="45720" rIns="91440" bIns="45720">
            <a:spAutoFit/>
          </a:bodyPr>
          <a:lstStyle/>
          <a:p>
            <a:pPr algn="ctr"/>
            <a:r>
              <a:rPr lang="en-US" altLang="ja-JP" sz="1200" b="0" cap="none" spc="0" dirty="0" smtClean="0">
                <a:ln w="0"/>
                <a:solidFill>
                  <a:schemeClr val="accent1"/>
                </a:solidFill>
                <a:effectLst>
                  <a:outerShdw blurRad="38100" dist="25400" dir="5400000" algn="ctr" rotWithShape="0">
                    <a:srgbClr val="6E747A">
                      <a:alpha val="43000"/>
                    </a:srgbClr>
                  </a:outerShdw>
                </a:effectLst>
              </a:rPr>
              <a:t>JSON-LD</a:t>
            </a:r>
            <a:endParaRPr lang="ja-JP" altLang="en-US" sz="1200" b="0" cap="none" spc="0" dirty="0">
              <a:ln w="0"/>
              <a:solidFill>
                <a:schemeClr val="accent1"/>
              </a:solidFill>
              <a:effectLst>
                <a:outerShdw blurRad="38100" dist="25400" dir="5400000" algn="ctr" rotWithShape="0">
                  <a:srgbClr val="6E747A">
                    <a:alpha val="43000"/>
                  </a:srgbClr>
                </a:outerShdw>
              </a:effectLst>
            </a:endParaRPr>
          </a:p>
        </p:txBody>
      </p:sp>
      <p:sp>
        <p:nvSpPr>
          <p:cNvPr id="77" name="正方形/長方形 76"/>
          <p:cNvSpPr/>
          <p:nvPr/>
        </p:nvSpPr>
        <p:spPr>
          <a:xfrm>
            <a:off x="6378831" y="2356932"/>
            <a:ext cx="547008" cy="276999"/>
          </a:xfrm>
          <a:prstGeom prst="rect">
            <a:avLst/>
          </a:prstGeom>
          <a:noFill/>
        </p:spPr>
        <p:txBody>
          <a:bodyPr wrap="none" lIns="91440" tIns="45720" rIns="91440" bIns="45720">
            <a:spAutoFit/>
          </a:bodyPr>
          <a:lstStyle/>
          <a:p>
            <a:pPr algn="ctr"/>
            <a:r>
              <a:rPr lang="en-US" altLang="ja-JP" sz="1200" b="0" cap="none" spc="0" dirty="0" smtClean="0">
                <a:ln w="0"/>
                <a:solidFill>
                  <a:schemeClr val="accent1"/>
                </a:solidFill>
                <a:effectLst>
                  <a:outerShdw blurRad="38100" dist="25400" dir="5400000" algn="ctr" rotWithShape="0">
                    <a:srgbClr val="6E747A">
                      <a:alpha val="43000"/>
                    </a:srgbClr>
                  </a:outerShdw>
                </a:effectLst>
              </a:rPr>
              <a:t>Turtle</a:t>
            </a:r>
            <a:endParaRPr lang="ja-JP" altLang="en-US" sz="1200" b="0" cap="none" spc="0" dirty="0">
              <a:ln w="0"/>
              <a:solidFill>
                <a:schemeClr val="accent1"/>
              </a:solidFill>
              <a:effectLst>
                <a:outerShdw blurRad="38100" dist="25400" dir="5400000" algn="ctr" rotWithShape="0">
                  <a:srgbClr val="6E747A">
                    <a:alpha val="43000"/>
                  </a:srgbClr>
                </a:outerShdw>
              </a:effectLst>
            </a:endParaRPr>
          </a:p>
        </p:txBody>
      </p:sp>
      <p:sp>
        <p:nvSpPr>
          <p:cNvPr id="79" name="正方形/長方形 78"/>
          <p:cNvSpPr/>
          <p:nvPr/>
        </p:nvSpPr>
        <p:spPr>
          <a:xfrm>
            <a:off x="6383297" y="2518395"/>
            <a:ext cx="763287" cy="276999"/>
          </a:xfrm>
          <a:prstGeom prst="rect">
            <a:avLst/>
          </a:prstGeom>
          <a:noFill/>
        </p:spPr>
        <p:txBody>
          <a:bodyPr wrap="none" lIns="91440" tIns="45720" rIns="91440" bIns="45720">
            <a:spAutoFit/>
          </a:bodyPr>
          <a:lstStyle/>
          <a:p>
            <a:pPr algn="ctr"/>
            <a:r>
              <a:rPr lang="en-US" altLang="ja-JP" sz="1200" b="0" cap="none" spc="0" dirty="0" smtClean="0">
                <a:ln w="0"/>
                <a:solidFill>
                  <a:schemeClr val="accent1"/>
                </a:solidFill>
                <a:effectLst>
                  <a:outerShdw blurRad="38100" dist="25400" dir="5400000" algn="ctr" rotWithShape="0">
                    <a:srgbClr val="6E747A">
                      <a:alpha val="43000"/>
                    </a:srgbClr>
                  </a:outerShdw>
                </a:effectLst>
              </a:rPr>
              <a:t>RDF/XML</a:t>
            </a:r>
            <a:endParaRPr lang="ja-JP" altLang="en-US" sz="1200" b="0" cap="none" spc="0" dirty="0">
              <a:ln w="0"/>
              <a:solidFill>
                <a:schemeClr val="accent1"/>
              </a:solidFill>
              <a:effectLst>
                <a:outerShdw blurRad="38100" dist="25400" dir="5400000" algn="ctr" rotWithShape="0">
                  <a:srgbClr val="6E747A">
                    <a:alpha val="43000"/>
                  </a:srgbClr>
                </a:outerShdw>
              </a:effectLst>
            </a:endParaRPr>
          </a:p>
        </p:txBody>
      </p:sp>
      <p:sp>
        <p:nvSpPr>
          <p:cNvPr id="80" name="正方形/長方形 79"/>
          <p:cNvSpPr/>
          <p:nvPr/>
        </p:nvSpPr>
        <p:spPr>
          <a:xfrm>
            <a:off x="6388231" y="2666691"/>
            <a:ext cx="460382" cy="276999"/>
          </a:xfrm>
          <a:prstGeom prst="rect">
            <a:avLst/>
          </a:prstGeom>
          <a:noFill/>
        </p:spPr>
        <p:txBody>
          <a:bodyPr wrap="none" lIns="91440" tIns="45720" rIns="91440" bIns="45720">
            <a:spAutoFit/>
          </a:bodyPr>
          <a:lstStyle/>
          <a:p>
            <a:pPr algn="ctr"/>
            <a:r>
              <a:rPr lang="en-US" altLang="ja-JP" sz="1200" b="0" cap="none" spc="0" dirty="0" smtClean="0">
                <a:ln w="0"/>
                <a:solidFill>
                  <a:schemeClr val="accent1"/>
                </a:solidFill>
                <a:effectLst>
                  <a:outerShdw blurRad="38100" dist="25400" dir="5400000" algn="ctr" rotWithShape="0">
                    <a:srgbClr val="6E747A">
                      <a:alpha val="43000"/>
                    </a:srgbClr>
                  </a:outerShdw>
                </a:effectLst>
              </a:rPr>
              <a:t>XML</a:t>
            </a:r>
            <a:endParaRPr lang="ja-JP" altLang="en-US" sz="1200" b="0" cap="none" spc="0" dirty="0">
              <a:ln w="0"/>
              <a:solidFill>
                <a:schemeClr val="accent1"/>
              </a:solidFill>
              <a:effectLst>
                <a:outerShdw blurRad="38100" dist="25400" dir="5400000" algn="ctr" rotWithShape="0">
                  <a:srgbClr val="6E747A">
                    <a:alpha val="43000"/>
                  </a:srgbClr>
                </a:outerShdw>
              </a:effectLst>
            </a:endParaRPr>
          </a:p>
        </p:txBody>
      </p:sp>
      <p:sp>
        <p:nvSpPr>
          <p:cNvPr id="81" name="テキスト ボックス 80"/>
          <p:cNvSpPr txBox="1"/>
          <p:nvPr/>
        </p:nvSpPr>
        <p:spPr>
          <a:xfrm>
            <a:off x="4355067" y="2190116"/>
            <a:ext cx="1121208" cy="261610"/>
          </a:xfrm>
          <a:prstGeom prst="rect">
            <a:avLst/>
          </a:prstGeom>
          <a:noFill/>
        </p:spPr>
        <p:txBody>
          <a:bodyPr wrap="square" rtlCol="0">
            <a:spAutoFit/>
          </a:bodyPr>
          <a:lstStyle/>
          <a:p>
            <a:r>
              <a:rPr lang="ja-JP" altLang="en-US" sz="1100" dirty="0" smtClean="0">
                <a:solidFill>
                  <a:srgbClr val="FF0000"/>
                </a:solidFill>
              </a:rPr>
              <a:t>構造化データ</a:t>
            </a:r>
            <a:endParaRPr kumimoji="1" lang="ja-JP" altLang="en-US" sz="1100" dirty="0">
              <a:solidFill>
                <a:srgbClr val="FF0000"/>
              </a:solidFill>
            </a:endParaRPr>
          </a:p>
        </p:txBody>
      </p:sp>
      <p:sp>
        <p:nvSpPr>
          <p:cNvPr id="83" name="正方形/長方形 82"/>
          <p:cNvSpPr/>
          <p:nvPr/>
        </p:nvSpPr>
        <p:spPr>
          <a:xfrm>
            <a:off x="7201082" y="6185175"/>
            <a:ext cx="1312475" cy="338554"/>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altLang="ja-JP" sz="1600" b="1" cap="none" spc="0" dirty="0" smtClean="0">
                <a:ln/>
                <a:solidFill>
                  <a:schemeClr val="accent3"/>
                </a:solidFill>
                <a:effectLst/>
              </a:rPr>
              <a:t>DMD express</a:t>
            </a:r>
            <a:endParaRPr lang="ja-JP" altLang="en-US" sz="1600" b="1" cap="none" spc="0" dirty="0">
              <a:ln/>
              <a:solidFill>
                <a:schemeClr val="accent3"/>
              </a:solidFill>
              <a:effectLst/>
            </a:endParaRPr>
          </a:p>
        </p:txBody>
      </p:sp>
      <p:sp>
        <p:nvSpPr>
          <p:cNvPr id="96" name="テキスト ボックス 95"/>
          <p:cNvSpPr txBox="1"/>
          <p:nvPr/>
        </p:nvSpPr>
        <p:spPr>
          <a:xfrm>
            <a:off x="8134267" y="1822888"/>
            <a:ext cx="1121208" cy="246221"/>
          </a:xfrm>
          <a:prstGeom prst="rect">
            <a:avLst/>
          </a:prstGeom>
          <a:noFill/>
        </p:spPr>
        <p:txBody>
          <a:bodyPr wrap="square" rtlCol="0">
            <a:spAutoFit/>
          </a:bodyPr>
          <a:lstStyle/>
          <a:p>
            <a:r>
              <a:rPr lang="ja-JP" altLang="en-US" sz="1000" dirty="0" smtClean="0">
                <a:solidFill>
                  <a:srgbClr val="FF0000"/>
                </a:solidFill>
              </a:rPr>
              <a:t>公開用データ</a:t>
            </a:r>
            <a:endParaRPr kumimoji="1" lang="ja-JP" altLang="en-US" sz="1000" dirty="0">
              <a:solidFill>
                <a:srgbClr val="FF0000"/>
              </a:solidFill>
            </a:endParaRPr>
          </a:p>
        </p:txBody>
      </p:sp>
      <p:sp>
        <p:nvSpPr>
          <p:cNvPr id="97" name="テキスト ボックス 96"/>
          <p:cNvSpPr txBox="1"/>
          <p:nvPr/>
        </p:nvSpPr>
        <p:spPr>
          <a:xfrm>
            <a:off x="3480526" y="120217"/>
            <a:ext cx="3670483" cy="369332"/>
          </a:xfrm>
          <a:prstGeom prst="rect">
            <a:avLst/>
          </a:prstGeom>
          <a:noFill/>
        </p:spPr>
        <p:txBody>
          <a:bodyPr wrap="square" rtlCol="0">
            <a:spAutoFit/>
          </a:bodyPr>
          <a:lstStyle/>
          <a:p>
            <a:r>
              <a:rPr kumimoji="1" lang="en-US" altLang="ja-JP" dirty="0" smtClean="0"/>
              <a:t>DMD </a:t>
            </a:r>
            <a:r>
              <a:rPr kumimoji="1" lang="ja-JP" altLang="en-US" dirty="0" smtClean="0"/>
              <a:t>簡易編集ツール</a:t>
            </a:r>
            <a:r>
              <a:rPr kumimoji="1" lang="en-US" altLang="ja-JP" dirty="0" smtClean="0"/>
              <a:t> </a:t>
            </a:r>
            <a:r>
              <a:rPr kumimoji="1" lang="ja-JP" altLang="en-US" dirty="0" smtClean="0"/>
              <a:t>利用イメージ</a:t>
            </a:r>
            <a:endParaRPr kumimoji="1" lang="ja-JP" altLang="en-US" dirty="0"/>
          </a:p>
        </p:txBody>
      </p:sp>
      <p:sp>
        <p:nvSpPr>
          <p:cNvPr id="2" name="スライド番号プレースホルダー 1"/>
          <p:cNvSpPr>
            <a:spLocks noGrp="1"/>
          </p:cNvSpPr>
          <p:nvPr>
            <p:ph type="sldNum" sz="quarter" idx="12"/>
          </p:nvPr>
        </p:nvSpPr>
        <p:spPr/>
        <p:txBody>
          <a:bodyPr/>
          <a:lstStyle/>
          <a:p>
            <a:fld id="{60C89348-5A69-46EF-BC1E-CC60A8B50B4E}" type="slidenum">
              <a:rPr kumimoji="1" lang="ja-JP" altLang="en-US" smtClean="0"/>
              <a:t>3</a:t>
            </a:fld>
            <a:endParaRPr kumimoji="1" lang="ja-JP" altLang="en-US"/>
          </a:p>
        </p:txBody>
      </p:sp>
    </p:spTree>
    <p:extLst>
      <p:ext uri="{BB962C8B-B14F-4D97-AF65-F5344CB8AC3E}">
        <p14:creationId xmlns:p14="http://schemas.microsoft.com/office/powerpoint/2010/main" val="883907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4</a:t>
            </a:fld>
            <a:endParaRPr kumimoji="1" lang="ja-JP" altLang="en-US"/>
          </a:p>
        </p:txBody>
      </p:sp>
      <p:sp>
        <p:nvSpPr>
          <p:cNvPr id="6" name="正方形/長方形 5"/>
          <p:cNvSpPr/>
          <p:nvPr/>
        </p:nvSpPr>
        <p:spPr>
          <a:xfrm>
            <a:off x="707570" y="474844"/>
            <a:ext cx="10515600" cy="5632311"/>
          </a:xfrm>
          <a:prstGeom prst="rect">
            <a:avLst/>
          </a:prstGeom>
        </p:spPr>
        <p:txBody>
          <a:bodyPr wrap="square">
            <a:spAutoFit/>
          </a:bodyPr>
          <a:lstStyle/>
          <a:p>
            <a:r>
              <a:rPr lang="en-US" altLang="ja-JP" sz="2000" dirty="0" smtClean="0">
                <a:latin typeface="MS UI Gothic" panose="020B0600070205080204" pitchFamily="50" charset="-128"/>
                <a:ea typeface="MS UI Gothic" panose="020B0600070205080204" pitchFamily="50" charset="-128"/>
              </a:rPr>
              <a:t>&lt;</a:t>
            </a:r>
            <a:r>
              <a:rPr lang="ja-JP" altLang="en-US" sz="2000" dirty="0" smtClean="0">
                <a:latin typeface="MS UI Gothic" panose="020B0600070205080204" pitchFamily="50" charset="-128"/>
                <a:ea typeface="MS UI Gothic" panose="020B0600070205080204" pitchFamily="50" charset="-128"/>
              </a:rPr>
              <a:t>適用したコア語彙バージョン</a:t>
            </a:r>
            <a:r>
              <a:rPr lang="en-US" altLang="ja-JP" sz="2000" dirty="0">
                <a:latin typeface="MS UI Gothic" panose="020B0600070205080204" pitchFamily="50" charset="-128"/>
                <a:ea typeface="MS UI Gothic" panose="020B0600070205080204" pitchFamily="50" charset="-128"/>
              </a:rPr>
              <a:t>&gt;</a:t>
            </a:r>
            <a:endParaRPr lang="en-US" altLang="ja-JP" sz="2000" dirty="0" smtClean="0">
              <a:latin typeface="MS UI Gothic" panose="020B0600070205080204" pitchFamily="50" charset="-128"/>
              <a:ea typeface="MS UI Gothic" panose="020B0600070205080204" pitchFamily="50" charset="-128"/>
            </a:endParaRPr>
          </a:p>
          <a:p>
            <a:r>
              <a:rPr lang="en-US" altLang="ja-JP" sz="2000" dirty="0" err="1" smtClean="0">
                <a:latin typeface="MS UI Gothic" panose="020B0600070205080204" pitchFamily="50" charset="-128"/>
                <a:ea typeface="MS UI Gothic" panose="020B0600070205080204" pitchFamily="50" charset="-128"/>
              </a:rPr>
              <a:t>Ver</a:t>
            </a:r>
            <a:r>
              <a:rPr lang="en-US" altLang="ja-JP" sz="2000" dirty="0" smtClean="0">
                <a:latin typeface="MS UI Gothic" panose="020B0600070205080204" pitchFamily="50" charset="-128"/>
                <a:ea typeface="MS UI Gothic" panose="020B0600070205080204" pitchFamily="50" charset="-128"/>
              </a:rPr>
              <a:t> 2.4.2</a:t>
            </a:r>
            <a:endParaRPr lang="ja-JP" altLang="en-US" sz="2000" dirty="0" smtClean="0">
              <a:latin typeface="MS UI Gothic" panose="020B0600070205080204" pitchFamily="50" charset="-128"/>
              <a:ea typeface="MS UI Gothic" panose="020B0600070205080204" pitchFamily="50" charset="-128"/>
            </a:endParaRPr>
          </a:p>
          <a:p>
            <a:endParaRPr lang="ja-JP" altLang="en-US" sz="2000" dirty="0">
              <a:latin typeface="MS UI Gothic" panose="020B0600070205080204" pitchFamily="50" charset="-128"/>
              <a:ea typeface="MS UI Gothic" panose="020B0600070205080204" pitchFamily="50" charset="-128"/>
            </a:endParaRPr>
          </a:p>
          <a:p>
            <a:r>
              <a:rPr lang="en-US" altLang="ja-JP" sz="2000" dirty="0" smtClean="0">
                <a:latin typeface="MS UI Gothic" panose="020B0600070205080204" pitchFamily="50" charset="-128"/>
                <a:ea typeface="MS UI Gothic" panose="020B0600070205080204" pitchFamily="50" charset="-128"/>
              </a:rPr>
              <a:t>&lt;</a:t>
            </a:r>
            <a:r>
              <a:rPr lang="ja-JP" altLang="en-US" sz="2000" dirty="0" smtClean="0">
                <a:latin typeface="MS UI Gothic" panose="020B0600070205080204" pitchFamily="50" charset="-128"/>
                <a:ea typeface="MS UI Gothic" panose="020B0600070205080204" pitchFamily="50" charset="-128"/>
              </a:rPr>
              <a:t>適用した技術仕様</a:t>
            </a:r>
            <a:r>
              <a:rPr lang="en-US" altLang="ja-JP" sz="2000" dirty="0" smtClean="0">
                <a:latin typeface="MS UI Gothic" panose="020B0600070205080204" pitchFamily="50" charset="-128"/>
                <a:ea typeface="MS UI Gothic" panose="020B0600070205080204" pitchFamily="50" charset="-128"/>
              </a:rPr>
              <a:t>&gt;</a:t>
            </a:r>
          </a:p>
          <a:p>
            <a:r>
              <a:rPr lang="ja-JP" altLang="en-US" sz="2000" dirty="0" smtClean="0">
                <a:latin typeface="MS UI Gothic" panose="020B0600070205080204" pitchFamily="50" charset="-128"/>
                <a:ea typeface="MS UI Gothic" panose="020B0600070205080204" pitchFamily="50" charset="-128"/>
              </a:rPr>
              <a:t>・</a:t>
            </a:r>
            <a:r>
              <a:rPr lang="en-US" altLang="ja-JP" sz="2000" dirty="0" smtClean="0">
                <a:latin typeface="MS UI Gothic" panose="020B0600070205080204" pitchFamily="50" charset="-128"/>
                <a:ea typeface="MS UI Gothic" panose="020B0600070205080204" pitchFamily="50" charset="-128"/>
              </a:rPr>
              <a:t>IMI</a:t>
            </a:r>
            <a:r>
              <a:rPr lang="ja-JP" altLang="en-US" sz="2000" dirty="0" smtClean="0">
                <a:latin typeface="MS UI Gothic" panose="020B0600070205080204" pitchFamily="50" charset="-128"/>
                <a:ea typeface="MS UI Gothic" panose="020B0600070205080204" pitchFamily="50" charset="-128"/>
              </a:rPr>
              <a:t>語彙記法 </a:t>
            </a:r>
            <a:r>
              <a:rPr lang="en-US" altLang="ja-JP" sz="2000" dirty="0" err="1" smtClean="0">
                <a:latin typeface="MS UI Gothic" panose="020B0600070205080204" pitchFamily="50" charset="-128"/>
                <a:ea typeface="MS UI Gothic" panose="020B0600070205080204" pitchFamily="50" charset="-128"/>
              </a:rPr>
              <a:t>Ver</a:t>
            </a:r>
            <a:r>
              <a:rPr lang="en-US" altLang="ja-JP" sz="2000" dirty="0" smtClean="0">
                <a:latin typeface="MS UI Gothic" panose="020B0600070205080204" pitchFamily="50" charset="-128"/>
                <a:ea typeface="MS UI Gothic" panose="020B0600070205080204" pitchFamily="50" charset="-128"/>
              </a:rPr>
              <a:t> 1.0</a:t>
            </a:r>
          </a:p>
          <a:p>
            <a:r>
              <a:rPr lang="ja-JP" altLang="en-US" sz="2000" dirty="0" smtClean="0">
                <a:latin typeface="MS UI Gothic" panose="020B0600070205080204" pitchFamily="50" charset="-128"/>
                <a:ea typeface="MS UI Gothic" panose="020B0600070205080204" pitchFamily="50" charset="-128"/>
              </a:rPr>
              <a:t>・</a:t>
            </a:r>
            <a:r>
              <a:rPr lang="en-US" altLang="ja-JP" sz="2000" dirty="0">
                <a:latin typeface="MS UI Gothic" panose="020B0600070205080204" pitchFamily="50" charset="-128"/>
                <a:ea typeface="MS UI Gothic" panose="020B0600070205080204" pitchFamily="50" charset="-128"/>
              </a:rPr>
              <a:t>DMD</a:t>
            </a:r>
            <a:r>
              <a:rPr lang="ja-JP" altLang="en-US" sz="2000" dirty="0" smtClean="0">
                <a:latin typeface="MS UI Gothic" panose="020B0600070205080204" pitchFamily="50" charset="-128"/>
                <a:ea typeface="MS UI Gothic" panose="020B0600070205080204" pitchFamily="50" charset="-128"/>
              </a:rPr>
              <a:t>仕様 </a:t>
            </a:r>
            <a:r>
              <a:rPr lang="en-US" altLang="ja-JP" sz="2000" dirty="0" err="1" smtClean="0">
                <a:latin typeface="MS UI Gothic" panose="020B0600070205080204" pitchFamily="50" charset="-128"/>
                <a:ea typeface="MS UI Gothic" panose="020B0600070205080204" pitchFamily="50" charset="-128"/>
              </a:rPr>
              <a:t>Ver</a:t>
            </a:r>
            <a:r>
              <a:rPr lang="en-US" altLang="ja-JP" sz="2000" dirty="0" smtClean="0">
                <a:latin typeface="MS UI Gothic" panose="020B0600070205080204" pitchFamily="50" charset="-128"/>
                <a:ea typeface="MS UI Gothic" panose="020B0600070205080204" pitchFamily="50" charset="-128"/>
              </a:rPr>
              <a:t> 3.0</a:t>
            </a:r>
            <a:endParaRPr lang="ja-JP" altLang="en-US" sz="2000" dirty="0" smtClean="0">
              <a:latin typeface="MS UI Gothic" panose="020B0600070205080204" pitchFamily="50" charset="-128"/>
              <a:ea typeface="MS UI Gothic" panose="020B0600070205080204" pitchFamily="50" charset="-128"/>
            </a:endParaRPr>
          </a:p>
          <a:p>
            <a:r>
              <a:rPr lang="ja-JP" altLang="en-US" sz="2000" dirty="0" smtClean="0">
                <a:latin typeface="MS UI Gothic" panose="020B0600070205080204" pitchFamily="50" charset="-128"/>
                <a:ea typeface="MS UI Gothic" panose="020B0600070205080204" pitchFamily="50" charset="-128"/>
              </a:rPr>
              <a:t>・</a:t>
            </a:r>
            <a:r>
              <a:rPr lang="ja-JP" altLang="en-US" sz="2000" dirty="0">
                <a:latin typeface="MS UI Gothic" panose="020B0600070205080204" pitchFamily="50" charset="-128"/>
                <a:ea typeface="MS UI Gothic" panose="020B0600070205080204" pitchFamily="50" charset="-128"/>
              </a:rPr>
              <a:t>マッピングファイル</a:t>
            </a:r>
            <a:r>
              <a:rPr lang="ja-JP" altLang="en-US" sz="2000" dirty="0" smtClean="0">
                <a:latin typeface="MS UI Gothic" panose="020B0600070205080204" pitchFamily="50" charset="-128"/>
                <a:ea typeface="MS UI Gothic" panose="020B0600070205080204" pitchFamily="50" charset="-128"/>
              </a:rPr>
              <a:t>仕様 </a:t>
            </a:r>
            <a:r>
              <a:rPr lang="en-US" altLang="ja-JP" sz="2000" dirty="0" err="1" smtClean="0">
                <a:latin typeface="MS UI Gothic" panose="020B0600070205080204" pitchFamily="50" charset="-128"/>
                <a:ea typeface="MS UI Gothic" panose="020B0600070205080204" pitchFamily="50" charset="-128"/>
              </a:rPr>
              <a:t>Ver</a:t>
            </a:r>
            <a:r>
              <a:rPr lang="en-US" altLang="ja-JP" sz="2000" dirty="0" smtClean="0">
                <a:latin typeface="MS UI Gothic" panose="020B0600070205080204" pitchFamily="50" charset="-128"/>
                <a:ea typeface="MS UI Gothic" panose="020B0600070205080204" pitchFamily="50" charset="-128"/>
              </a:rPr>
              <a:t> 1.0</a:t>
            </a:r>
          </a:p>
          <a:p>
            <a:r>
              <a:rPr lang="ja-JP" altLang="en-US" sz="2000" dirty="0" smtClean="0">
                <a:latin typeface="MS UI Gothic" panose="020B0600070205080204" pitchFamily="50" charset="-128"/>
                <a:ea typeface="MS UI Gothic" panose="020B0600070205080204" pitchFamily="50" charset="-128"/>
              </a:rPr>
              <a:t>・</a:t>
            </a:r>
            <a:r>
              <a:rPr lang="zh-TW" altLang="en-US" sz="2000" dirty="0">
                <a:latin typeface="MS UI Gothic" panose="020B0600070205080204" pitchFamily="50" charset="-128"/>
                <a:ea typeface="MS UI Gothic" panose="020B0600070205080204" pitchFamily="50" charset="-128"/>
              </a:rPr>
              <a:t>構造化</a:t>
            </a:r>
            <a:r>
              <a:rPr lang="zh-TW" altLang="en-US" sz="2000" dirty="0" smtClean="0">
                <a:latin typeface="MS UI Gothic" panose="020B0600070205080204" pitchFamily="50" charset="-128"/>
                <a:ea typeface="MS UI Gothic" panose="020B0600070205080204" pitchFamily="50" charset="-128"/>
              </a:rPr>
              <a:t>項目名記法</a:t>
            </a:r>
            <a:r>
              <a:rPr lang="ja-JP" altLang="en-US" sz="2000" dirty="0">
                <a:latin typeface="MS UI Gothic" panose="020B0600070205080204" pitchFamily="50" charset="-128"/>
                <a:ea typeface="MS UI Gothic" panose="020B0600070205080204" pitchFamily="50" charset="-128"/>
              </a:rPr>
              <a:t> </a:t>
            </a:r>
            <a:r>
              <a:rPr lang="en-US" altLang="ja-JP" sz="2000" dirty="0" err="1" smtClean="0">
                <a:latin typeface="MS UI Gothic" panose="020B0600070205080204" pitchFamily="50" charset="-128"/>
                <a:ea typeface="MS UI Gothic" panose="020B0600070205080204" pitchFamily="50" charset="-128"/>
              </a:rPr>
              <a:t>Ver</a:t>
            </a:r>
            <a:r>
              <a:rPr lang="en-US" altLang="ja-JP" sz="2000" dirty="0" smtClean="0">
                <a:latin typeface="MS UI Gothic" panose="020B0600070205080204" pitchFamily="50" charset="-128"/>
                <a:ea typeface="MS UI Gothic" panose="020B0600070205080204" pitchFamily="50" charset="-128"/>
              </a:rPr>
              <a:t> 1.0</a:t>
            </a:r>
          </a:p>
          <a:p>
            <a:endParaRPr lang="en-US" altLang="ja-JP" sz="2000" dirty="0" smtClean="0">
              <a:latin typeface="MS UI Gothic" panose="020B0600070205080204" pitchFamily="50" charset="-128"/>
              <a:ea typeface="MS UI Gothic" panose="020B0600070205080204" pitchFamily="50" charset="-128"/>
            </a:endParaRPr>
          </a:p>
          <a:p>
            <a:r>
              <a:rPr lang="en-US" altLang="ja-JP" sz="2000" dirty="0" smtClean="0">
                <a:latin typeface="MS UI Gothic" panose="020B0600070205080204" pitchFamily="50" charset="-128"/>
                <a:ea typeface="MS UI Gothic" panose="020B0600070205080204" pitchFamily="50" charset="-128"/>
              </a:rPr>
              <a:t>&lt;</a:t>
            </a:r>
            <a:r>
              <a:rPr lang="ja-JP" altLang="en-US" sz="2000" dirty="0" smtClean="0">
                <a:latin typeface="MS UI Gothic" panose="020B0600070205080204" pitchFamily="50" charset="-128"/>
                <a:ea typeface="MS UI Gothic" panose="020B0600070205080204" pitchFamily="50" charset="-128"/>
              </a:rPr>
              <a:t>動作確認した環境&gt;</a:t>
            </a:r>
            <a:endParaRPr lang="ja-JP" altLang="en-US" sz="2000" dirty="0">
              <a:latin typeface="MS UI Gothic" panose="020B0600070205080204" pitchFamily="50" charset="-128"/>
              <a:ea typeface="MS UI Gothic" panose="020B0600070205080204" pitchFamily="50" charset="-128"/>
            </a:endParaRPr>
          </a:p>
          <a:p>
            <a:r>
              <a:rPr lang="ja-JP" altLang="en-US" sz="2000" dirty="0" err="1">
                <a:latin typeface="MS UI Gothic" panose="020B0600070205080204" pitchFamily="50" charset="-128"/>
                <a:ea typeface="MS UI Gothic" panose="020B0600070205080204" pitchFamily="50" charset="-128"/>
              </a:rPr>
              <a:t>.</a:t>
            </a:r>
            <a:r>
              <a:rPr lang="ja-JP" altLang="en-US" sz="2000" dirty="0">
                <a:latin typeface="MS UI Gothic" panose="020B0600070205080204" pitchFamily="50" charset="-128"/>
                <a:ea typeface="MS UI Gothic" panose="020B0600070205080204" pitchFamily="50" charset="-128"/>
              </a:rPr>
              <a:t>Microsoft EXCEL Version </a:t>
            </a:r>
            <a:r>
              <a:rPr lang="ja-JP" altLang="en-US" sz="2000" dirty="0" smtClean="0">
                <a:latin typeface="MS UI Gothic" panose="020B0600070205080204" pitchFamily="50" charset="-128"/>
                <a:ea typeface="MS UI Gothic" panose="020B0600070205080204" pitchFamily="50" charset="-128"/>
              </a:rPr>
              <a:t>201</a:t>
            </a:r>
            <a:r>
              <a:rPr lang="en-US" altLang="ja-JP" sz="2000" dirty="0" smtClean="0">
                <a:latin typeface="MS UI Gothic" panose="020B0600070205080204" pitchFamily="50" charset="-128"/>
                <a:ea typeface="MS UI Gothic" panose="020B0600070205080204" pitchFamily="50" charset="-128"/>
              </a:rPr>
              <a:t>3</a:t>
            </a:r>
            <a:r>
              <a:rPr lang="ja-JP" altLang="en-US" sz="2000" dirty="0" smtClean="0">
                <a:latin typeface="MS UI Gothic" panose="020B0600070205080204" pitchFamily="50" charset="-128"/>
                <a:ea typeface="MS UI Gothic" panose="020B0600070205080204" pitchFamily="50" charset="-128"/>
              </a:rPr>
              <a:t> </a:t>
            </a:r>
            <a:r>
              <a:rPr lang="ja-JP" altLang="en-US" sz="2000" dirty="0">
                <a:latin typeface="MS UI Gothic" panose="020B0600070205080204" pitchFamily="50" charset="-128"/>
                <a:ea typeface="MS UI Gothic" panose="020B0600070205080204" pitchFamily="50" charset="-128"/>
              </a:rPr>
              <a:t>on Windows</a:t>
            </a:r>
          </a:p>
          <a:p>
            <a:r>
              <a:rPr lang="ja-JP" altLang="en-US" sz="2000" dirty="0" err="1">
                <a:latin typeface="MS UI Gothic" panose="020B0600070205080204" pitchFamily="50" charset="-128"/>
                <a:ea typeface="MS UI Gothic" panose="020B0600070205080204" pitchFamily="50" charset="-128"/>
              </a:rPr>
              <a:t>.</a:t>
            </a:r>
            <a:r>
              <a:rPr lang="ja-JP" altLang="en-US" sz="2000" dirty="0">
                <a:latin typeface="MS UI Gothic" panose="020B0600070205080204" pitchFamily="50" charset="-128"/>
                <a:ea typeface="MS UI Gothic" panose="020B0600070205080204" pitchFamily="50" charset="-128"/>
              </a:rPr>
              <a:t>Microsoft EXCEL Version </a:t>
            </a:r>
            <a:r>
              <a:rPr lang="ja-JP" altLang="en-US" sz="2000" dirty="0" smtClean="0">
                <a:latin typeface="MS UI Gothic" panose="020B0600070205080204" pitchFamily="50" charset="-128"/>
                <a:ea typeface="MS UI Gothic" panose="020B0600070205080204" pitchFamily="50" charset="-128"/>
              </a:rPr>
              <a:t>201</a:t>
            </a:r>
            <a:r>
              <a:rPr lang="en-US" altLang="ja-JP" sz="2000" dirty="0" smtClean="0">
                <a:latin typeface="MS UI Gothic" panose="020B0600070205080204" pitchFamily="50" charset="-128"/>
                <a:ea typeface="MS UI Gothic" panose="020B0600070205080204" pitchFamily="50" charset="-128"/>
              </a:rPr>
              <a:t>6</a:t>
            </a:r>
            <a:r>
              <a:rPr lang="ja-JP" altLang="en-US" sz="2000" dirty="0" smtClean="0">
                <a:latin typeface="MS UI Gothic" panose="020B0600070205080204" pitchFamily="50" charset="-128"/>
                <a:ea typeface="MS UI Gothic" panose="020B0600070205080204" pitchFamily="50" charset="-128"/>
              </a:rPr>
              <a:t> </a:t>
            </a:r>
            <a:r>
              <a:rPr lang="ja-JP" altLang="en-US" sz="2000" dirty="0">
                <a:latin typeface="MS UI Gothic" panose="020B0600070205080204" pitchFamily="50" charset="-128"/>
                <a:ea typeface="MS UI Gothic" panose="020B0600070205080204" pitchFamily="50" charset="-128"/>
              </a:rPr>
              <a:t>on Windows</a:t>
            </a:r>
          </a:p>
          <a:p>
            <a:endParaRPr lang="ja-JP" altLang="en-US" sz="2000" dirty="0">
              <a:latin typeface="MS UI Gothic" panose="020B0600070205080204" pitchFamily="50" charset="-128"/>
              <a:ea typeface="MS UI Gothic" panose="020B0600070205080204" pitchFamily="50" charset="-128"/>
            </a:endParaRPr>
          </a:p>
          <a:p>
            <a:r>
              <a:rPr lang="ja-JP" altLang="en-US" sz="2000" dirty="0">
                <a:latin typeface="MS UI Gothic" panose="020B0600070205080204" pitchFamily="50" charset="-128"/>
                <a:ea typeface="MS UI Gothic" panose="020B0600070205080204" pitchFamily="50" charset="-128"/>
              </a:rPr>
              <a:t>&lt;注意事項&gt;</a:t>
            </a:r>
          </a:p>
          <a:p>
            <a:r>
              <a:rPr lang="ja-JP" altLang="en-US" sz="2000" dirty="0">
                <a:latin typeface="MS UI Gothic" panose="020B0600070205080204" pitchFamily="50" charset="-128"/>
                <a:ea typeface="MS UI Gothic" panose="020B0600070205080204" pitchFamily="50" charset="-128"/>
              </a:rPr>
              <a:t>・ご利用にあたって、本ツールを利用した結果生じたこと、また、利用できなかった結果について</a:t>
            </a:r>
            <a:r>
              <a:rPr lang="ja-JP" altLang="en-US" sz="2000" dirty="0" smtClean="0">
                <a:latin typeface="MS UI Gothic" panose="020B0600070205080204" pitchFamily="50" charset="-128"/>
                <a:ea typeface="MS UI Gothic" panose="020B0600070205080204" pitchFamily="50" charset="-128"/>
              </a:rPr>
              <a:t>、</a:t>
            </a:r>
            <a:r>
              <a:rPr lang="ja-JP" altLang="en-US" sz="2000" dirty="0">
                <a:solidFill>
                  <a:srgbClr val="FF0000"/>
                </a:solidFill>
                <a:latin typeface="MS UI Gothic" panose="020B0600070205080204" pitchFamily="50" charset="-128"/>
                <a:ea typeface="MS UI Gothic" panose="020B0600070205080204" pitchFamily="50" charset="-128"/>
              </a:rPr>
              <a:t>提供者</a:t>
            </a:r>
            <a:r>
              <a:rPr lang="ja-JP" altLang="en-US" sz="2000" dirty="0" smtClean="0">
                <a:solidFill>
                  <a:srgbClr val="FF0000"/>
                </a:solidFill>
                <a:latin typeface="MS UI Gothic" panose="020B0600070205080204" pitchFamily="50" charset="-128"/>
                <a:ea typeface="MS UI Gothic" panose="020B0600070205080204" pitchFamily="50" charset="-128"/>
              </a:rPr>
              <a:t>は一切の</a:t>
            </a:r>
            <a:r>
              <a:rPr lang="ja-JP" altLang="en-US" sz="2000" dirty="0">
                <a:solidFill>
                  <a:srgbClr val="FF0000"/>
                </a:solidFill>
                <a:latin typeface="MS UI Gothic" panose="020B0600070205080204" pitchFamily="50" charset="-128"/>
                <a:ea typeface="MS UI Gothic" panose="020B0600070205080204" pitchFamily="50" charset="-128"/>
              </a:rPr>
              <a:t>責任を負いませんのでご了承ください</a:t>
            </a:r>
            <a:r>
              <a:rPr lang="ja-JP" altLang="en-US" sz="2000" dirty="0">
                <a:latin typeface="MS UI Gothic" panose="020B0600070205080204" pitchFamily="50" charset="-128"/>
                <a:ea typeface="MS UI Gothic" panose="020B0600070205080204" pitchFamily="50" charset="-128"/>
              </a:rPr>
              <a:t>。</a:t>
            </a:r>
          </a:p>
          <a:p>
            <a:r>
              <a:rPr lang="ja-JP" altLang="en-US" sz="2000" dirty="0">
                <a:latin typeface="MS UI Gothic" panose="020B0600070205080204" pitchFamily="50" charset="-128"/>
                <a:ea typeface="MS UI Gothic" panose="020B0600070205080204" pitchFamily="50" charset="-128"/>
              </a:rPr>
              <a:t>・本ツールは、Visual Basic for Applicationで書いています。不都合や拡張などしたい場合は、</a:t>
            </a:r>
            <a:r>
              <a:rPr lang="ja-JP" altLang="en-US" sz="2000" dirty="0" smtClean="0">
                <a:latin typeface="MS UI Gothic" panose="020B0600070205080204" pitchFamily="50" charset="-128"/>
                <a:ea typeface="MS UI Gothic" panose="020B0600070205080204" pitchFamily="50" charset="-128"/>
              </a:rPr>
              <a:t>ソースコードを</a:t>
            </a:r>
            <a:r>
              <a:rPr lang="ja-JP" altLang="en-US" sz="2000" dirty="0">
                <a:latin typeface="MS UI Gothic" panose="020B0600070205080204" pitchFamily="50" charset="-128"/>
                <a:ea typeface="MS UI Gothic" panose="020B0600070205080204" pitchFamily="50" charset="-128"/>
              </a:rPr>
              <a:t>開いて</a:t>
            </a:r>
            <a:r>
              <a:rPr lang="ja-JP" altLang="en-US" sz="2000" dirty="0">
                <a:solidFill>
                  <a:srgbClr val="FF0000"/>
                </a:solidFill>
                <a:latin typeface="MS UI Gothic" panose="020B0600070205080204" pitchFamily="50" charset="-128"/>
                <a:ea typeface="MS UI Gothic" panose="020B0600070205080204" pitchFamily="50" charset="-128"/>
              </a:rPr>
              <a:t>ご自身でなんとかしてください</a:t>
            </a:r>
            <a:r>
              <a:rPr lang="ja-JP" altLang="en-US" sz="2000" dirty="0">
                <a:latin typeface="MS UI Gothic" panose="020B0600070205080204" pitchFamily="50" charset="-128"/>
                <a:ea typeface="MS UI Gothic" panose="020B0600070205080204" pitchFamily="50" charset="-128"/>
              </a:rPr>
              <a:t>。</a:t>
            </a:r>
          </a:p>
        </p:txBody>
      </p:sp>
    </p:spTree>
    <p:extLst>
      <p:ext uri="{BB962C8B-B14F-4D97-AF65-F5344CB8AC3E}">
        <p14:creationId xmlns:p14="http://schemas.microsoft.com/office/powerpoint/2010/main" val="1695962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5</a:t>
            </a:fld>
            <a:endParaRPr kumimoji="1" lang="ja-JP" altLang="en-US"/>
          </a:p>
        </p:txBody>
      </p:sp>
      <p:sp>
        <p:nvSpPr>
          <p:cNvPr id="5" name="テキスト ボックス 4"/>
          <p:cNvSpPr txBox="1"/>
          <p:nvPr/>
        </p:nvSpPr>
        <p:spPr>
          <a:xfrm>
            <a:off x="937640" y="270342"/>
            <a:ext cx="7301013" cy="369332"/>
          </a:xfrm>
          <a:prstGeom prst="rect">
            <a:avLst/>
          </a:prstGeom>
          <a:noFill/>
        </p:spPr>
        <p:txBody>
          <a:bodyPr wrap="square" rtlCol="0">
            <a:spAutoFit/>
          </a:bodyPr>
          <a:lstStyle/>
          <a:p>
            <a:r>
              <a:rPr lang="en-US" altLang="ja-JP" b="1" dirty="0"/>
              <a:t>IMI</a:t>
            </a:r>
            <a:r>
              <a:rPr lang="ja-JP" altLang="en-US" b="1" dirty="0"/>
              <a:t>技術</a:t>
            </a:r>
            <a:r>
              <a:rPr lang="ja-JP" altLang="en-US" b="1" dirty="0" smtClean="0"/>
              <a:t>仕様</a:t>
            </a:r>
            <a:r>
              <a:rPr lang="ja-JP" altLang="en-US" dirty="0" smtClean="0"/>
              <a:t>の関係で理解して欲しいポイント</a:t>
            </a:r>
            <a:endParaRPr kumimoji="1" lang="ja-JP" altLang="en-US" dirty="0"/>
          </a:p>
        </p:txBody>
      </p:sp>
      <p:sp>
        <p:nvSpPr>
          <p:cNvPr id="6" name="フローチャート: 代替処理 5"/>
          <p:cNvSpPr/>
          <p:nvPr/>
        </p:nvSpPr>
        <p:spPr>
          <a:xfrm>
            <a:off x="1467061" y="1898698"/>
            <a:ext cx="8038680" cy="4229099"/>
          </a:xfrm>
          <a:prstGeom prst="flowChartAlternateProcess">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800" dirty="0">
              <a:solidFill>
                <a:schemeClr val="tx1"/>
              </a:solidFill>
            </a:endParaRPr>
          </a:p>
        </p:txBody>
      </p:sp>
      <p:sp>
        <p:nvSpPr>
          <p:cNvPr id="7" name="フローチャート: 代替処理 6"/>
          <p:cNvSpPr/>
          <p:nvPr/>
        </p:nvSpPr>
        <p:spPr>
          <a:xfrm>
            <a:off x="5068240" y="2651360"/>
            <a:ext cx="3939631" cy="2487119"/>
          </a:xfrm>
          <a:prstGeom prst="flowChartAlternateProcess">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800" dirty="0" smtClean="0">
              <a:solidFill>
                <a:srgbClr val="FF0000"/>
              </a:solidFill>
            </a:endParaRPr>
          </a:p>
        </p:txBody>
      </p:sp>
      <p:sp>
        <p:nvSpPr>
          <p:cNvPr id="8" name="テキスト ボックス 7"/>
          <p:cNvSpPr txBox="1"/>
          <p:nvPr/>
        </p:nvSpPr>
        <p:spPr>
          <a:xfrm>
            <a:off x="3490988" y="1999621"/>
            <a:ext cx="3547068" cy="369332"/>
          </a:xfrm>
          <a:prstGeom prst="rect">
            <a:avLst/>
          </a:prstGeom>
          <a:noFill/>
        </p:spPr>
        <p:txBody>
          <a:bodyPr wrap="square" rtlCol="0">
            <a:spAutoFit/>
          </a:bodyPr>
          <a:lstStyle/>
          <a:p>
            <a:r>
              <a:rPr lang="en-US" altLang="ja-JP" b="1" dirty="0">
                <a:hlinkClick r:id="rId2"/>
              </a:rPr>
              <a:t>DMD(</a:t>
            </a:r>
            <a:r>
              <a:rPr lang="ja-JP" altLang="en-US" b="1" dirty="0">
                <a:hlinkClick r:id="rId2"/>
              </a:rPr>
              <a:t>データモデル記述</a:t>
            </a:r>
            <a:r>
              <a:rPr lang="en-US" altLang="ja-JP" b="1" dirty="0">
                <a:hlinkClick r:id="rId2"/>
              </a:rPr>
              <a:t>)</a:t>
            </a:r>
            <a:r>
              <a:rPr lang="ja-JP" altLang="en-US" b="1" dirty="0">
                <a:hlinkClick r:id="rId2"/>
              </a:rPr>
              <a:t>仕様</a:t>
            </a:r>
            <a:endParaRPr lang="ja-JP" altLang="en-US" b="1" dirty="0"/>
          </a:p>
        </p:txBody>
      </p:sp>
      <p:sp>
        <p:nvSpPr>
          <p:cNvPr id="9" name="正方形/長方形 8"/>
          <p:cNvSpPr/>
          <p:nvPr/>
        </p:nvSpPr>
        <p:spPr>
          <a:xfrm>
            <a:off x="5919476" y="2770257"/>
            <a:ext cx="2433680" cy="369332"/>
          </a:xfrm>
          <a:prstGeom prst="rect">
            <a:avLst/>
          </a:prstGeom>
        </p:spPr>
        <p:txBody>
          <a:bodyPr wrap="none">
            <a:spAutoFit/>
          </a:bodyPr>
          <a:lstStyle/>
          <a:p>
            <a:r>
              <a:rPr lang="ja-JP" altLang="en-US" b="1" dirty="0">
                <a:hlinkClick r:id="rId3"/>
              </a:rPr>
              <a:t>マッピングファイル仕様</a:t>
            </a:r>
            <a:endParaRPr lang="ja-JP" altLang="en-US" b="1" dirty="0"/>
          </a:p>
        </p:txBody>
      </p:sp>
      <p:sp>
        <p:nvSpPr>
          <p:cNvPr id="10" name="フローチャート: 代替処理 9"/>
          <p:cNvSpPr/>
          <p:nvPr/>
        </p:nvSpPr>
        <p:spPr>
          <a:xfrm>
            <a:off x="1910184" y="2694890"/>
            <a:ext cx="3939631" cy="2443590"/>
          </a:xfrm>
          <a:prstGeom prst="flowChartAlternateProcess">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800" dirty="0" smtClean="0">
              <a:solidFill>
                <a:srgbClr val="FF0000"/>
              </a:solidFill>
            </a:endParaRPr>
          </a:p>
        </p:txBody>
      </p:sp>
      <p:sp>
        <p:nvSpPr>
          <p:cNvPr id="12" name="正方形/長方形 11"/>
          <p:cNvSpPr/>
          <p:nvPr/>
        </p:nvSpPr>
        <p:spPr>
          <a:xfrm>
            <a:off x="2975311" y="2886673"/>
            <a:ext cx="1438214" cy="369332"/>
          </a:xfrm>
          <a:prstGeom prst="rect">
            <a:avLst/>
          </a:prstGeom>
        </p:spPr>
        <p:txBody>
          <a:bodyPr wrap="none">
            <a:spAutoFit/>
          </a:bodyPr>
          <a:lstStyle/>
          <a:p>
            <a:r>
              <a:rPr lang="en-US" altLang="ja-JP" b="1" dirty="0">
                <a:hlinkClick r:id="rId4"/>
              </a:rPr>
              <a:t>IMI</a:t>
            </a:r>
            <a:r>
              <a:rPr lang="ja-JP" altLang="en-US" b="1" dirty="0">
                <a:hlinkClick r:id="rId4"/>
              </a:rPr>
              <a:t>語彙記法</a:t>
            </a:r>
            <a:endParaRPr lang="ja-JP" altLang="en-US" b="1" dirty="0"/>
          </a:p>
        </p:txBody>
      </p:sp>
      <p:sp>
        <p:nvSpPr>
          <p:cNvPr id="13" name="正方形/長方形 12"/>
          <p:cNvSpPr/>
          <p:nvPr/>
        </p:nvSpPr>
        <p:spPr>
          <a:xfrm>
            <a:off x="6207328" y="4369089"/>
            <a:ext cx="2031325" cy="369332"/>
          </a:xfrm>
          <a:prstGeom prst="rect">
            <a:avLst/>
          </a:prstGeom>
        </p:spPr>
        <p:txBody>
          <a:bodyPr wrap="none">
            <a:spAutoFit/>
          </a:bodyPr>
          <a:lstStyle/>
          <a:p>
            <a:r>
              <a:rPr lang="zh-TW" altLang="en-US" b="1" dirty="0">
                <a:hlinkClick r:id="rId5"/>
              </a:rPr>
              <a:t>構造化項目名記法</a:t>
            </a:r>
            <a:endParaRPr lang="zh-TW" altLang="en-US" b="1" dirty="0"/>
          </a:p>
        </p:txBody>
      </p:sp>
      <p:sp>
        <p:nvSpPr>
          <p:cNvPr id="14" name="正方形/長方形 13"/>
          <p:cNvSpPr/>
          <p:nvPr/>
        </p:nvSpPr>
        <p:spPr>
          <a:xfrm>
            <a:off x="2493054" y="4700774"/>
            <a:ext cx="2276585" cy="369332"/>
          </a:xfrm>
          <a:prstGeom prst="rect">
            <a:avLst/>
          </a:prstGeom>
        </p:spPr>
        <p:txBody>
          <a:bodyPr wrap="none">
            <a:spAutoFit/>
          </a:bodyPr>
          <a:lstStyle/>
          <a:p>
            <a:r>
              <a:rPr lang="ja-JP" altLang="en-US" b="1" dirty="0">
                <a:hlinkClick r:id="rId6"/>
              </a:rPr>
              <a:t>使用文字規則の記法</a:t>
            </a:r>
            <a:endParaRPr lang="ja-JP" altLang="en-US" b="1" dirty="0"/>
          </a:p>
        </p:txBody>
      </p:sp>
      <p:sp>
        <p:nvSpPr>
          <p:cNvPr id="15" name="フローチャート: 代替処理 14"/>
          <p:cNvSpPr/>
          <p:nvPr/>
        </p:nvSpPr>
        <p:spPr>
          <a:xfrm>
            <a:off x="5556062" y="4135939"/>
            <a:ext cx="3113357" cy="807848"/>
          </a:xfrm>
          <a:prstGeom prst="flowChartAlternateProcess">
            <a:avLst/>
          </a:prstGeom>
          <a:no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800" dirty="0" smtClean="0">
              <a:solidFill>
                <a:srgbClr val="FF0000"/>
              </a:solidFill>
            </a:endParaRPr>
          </a:p>
        </p:txBody>
      </p:sp>
      <p:sp>
        <p:nvSpPr>
          <p:cNvPr id="16" name="フローチャート: 代替処理 15"/>
          <p:cNvSpPr/>
          <p:nvPr/>
        </p:nvSpPr>
        <p:spPr>
          <a:xfrm>
            <a:off x="2315988" y="4609615"/>
            <a:ext cx="2527317" cy="1080661"/>
          </a:xfrm>
          <a:prstGeom prst="flowChartAlternateProcess">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800" dirty="0" smtClean="0">
              <a:solidFill>
                <a:srgbClr val="FF0000"/>
              </a:solidFill>
            </a:endParaRPr>
          </a:p>
        </p:txBody>
      </p:sp>
      <p:sp>
        <p:nvSpPr>
          <p:cNvPr id="17" name="正方形/長方形 16"/>
          <p:cNvSpPr/>
          <p:nvPr/>
        </p:nvSpPr>
        <p:spPr>
          <a:xfrm>
            <a:off x="2264116" y="3277770"/>
            <a:ext cx="2734463" cy="1077218"/>
          </a:xfrm>
          <a:prstGeom prst="rect">
            <a:avLst/>
          </a:prstGeom>
        </p:spPr>
        <p:txBody>
          <a:bodyPr wrap="square">
            <a:spAutoFit/>
          </a:bodyPr>
          <a:lstStyle/>
          <a:p>
            <a:r>
              <a:rPr lang="en-US" altLang="ja-JP" sz="800" dirty="0" smtClean="0">
                <a:latin typeface="Arial" panose="020B0604020202020204" pitchFamily="34" charset="0"/>
              </a:rPr>
              <a:t>IMI</a:t>
            </a:r>
            <a:r>
              <a:rPr lang="ja-JP" altLang="en-US" sz="800" dirty="0" smtClean="0">
                <a:latin typeface="Arial" panose="020B0604020202020204" pitchFamily="34" charset="0"/>
              </a:rPr>
              <a:t>共通</a:t>
            </a:r>
            <a:r>
              <a:rPr lang="ja-JP" altLang="en-US" sz="800" dirty="0">
                <a:latin typeface="Arial" panose="020B0604020202020204" pitchFamily="34" charset="0"/>
              </a:rPr>
              <a:t>語彙基盤で</a:t>
            </a:r>
            <a:r>
              <a:rPr lang="ja-JP" altLang="en-US" sz="800" dirty="0" smtClean="0">
                <a:latin typeface="Arial" panose="020B0604020202020204" pitchFamily="34" charset="0"/>
              </a:rPr>
              <a:t>は</a:t>
            </a:r>
            <a:r>
              <a:rPr lang="en-US" altLang="ja-JP" sz="800" dirty="0" smtClean="0">
                <a:latin typeface="Arial" panose="020B0604020202020204" pitchFamily="34" charset="0"/>
              </a:rPr>
              <a:t>RDF</a:t>
            </a:r>
            <a:r>
              <a:rPr lang="ja-JP" altLang="en-US" sz="800" dirty="0" err="1" smtClean="0">
                <a:latin typeface="Arial" panose="020B0604020202020204" pitchFamily="34" charset="0"/>
              </a:rPr>
              <a:t>、</a:t>
            </a:r>
            <a:r>
              <a:rPr lang="en-US" altLang="ja-JP" sz="800" dirty="0" smtClean="0">
                <a:latin typeface="Arial" panose="020B0604020202020204" pitchFamily="34" charset="0"/>
              </a:rPr>
              <a:t>XML</a:t>
            </a:r>
            <a:r>
              <a:rPr lang="ja-JP" altLang="en-US" sz="800" dirty="0" smtClean="0">
                <a:latin typeface="Arial" panose="020B0604020202020204" pitchFamily="34" charset="0"/>
              </a:rPr>
              <a:t>等</a:t>
            </a:r>
            <a:r>
              <a:rPr lang="ja-JP" altLang="en-US" sz="800" dirty="0">
                <a:latin typeface="Arial" panose="020B0604020202020204" pitchFamily="34" charset="0"/>
              </a:rPr>
              <a:t>、多様な形式・フォーマットで利用可能な語彙を提供することを目的と</a:t>
            </a:r>
            <a:r>
              <a:rPr lang="ja-JP" altLang="en-US" sz="800" dirty="0" smtClean="0">
                <a:latin typeface="Arial" panose="020B0604020202020204" pitchFamily="34" charset="0"/>
              </a:rPr>
              <a:t>している</a:t>
            </a:r>
            <a:r>
              <a:rPr lang="ja-JP" altLang="en-US" sz="800" dirty="0">
                <a:latin typeface="Arial" panose="020B0604020202020204" pitchFamily="34" charset="0"/>
              </a:rPr>
              <a:t>。このため、語彙自体は特定の利用形式に依存しない中立的な形式で記述する必要がある</a:t>
            </a:r>
            <a:r>
              <a:rPr lang="ja-JP" altLang="en-US" sz="800" dirty="0" smtClean="0">
                <a:latin typeface="Arial" panose="020B0604020202020204" pitchFamily="34" charset="0"/>
              </a:rPr>
              <a:t>。</a:t>
            </a:r>
            <a:r>
              <a:rPr lang="en-US" altLang="ja-JP" sz="800" dirty="0" smtClean="0">
                <a:latin typeface="Arial" panose="020B0604020202020204" pitchFamily="34" charset="0"/>
              </a:rPr>
              <a:t>IMI</a:t>
            </a:r>
            <a:r>
              <a:rPr lang="ja-JP" altLang="en-US" sz="800" dirty="0" smtClean="0">
                <a:latin typeface="Arial" panose="020B0604020202020204" pitchFamily="34" charset="0"/>
              </a:rPr>
              <a:t>語彙記法</a:t>
            </a:r>
            <a:r>
              <a:rPr lang="ja-JP" altLang="en-US" sz="800" dirty="0">
                <a:latin typeface="Arial" panose="020B0604020202020204" pitchFamily="34" charset="0"/>
              </a:rPr>
              <a:t>は、</a:t>
            </a:r>
            <a:r>
              <a:rPr lang="ja-JP" altLang="en-US" sz="800" dirty="0" smtClean="0">
                <a:latin typeface="Arial" panose="020B0604020202020204" pitchFamily="34" charset="0"/>
              </a:rPr>
              <a:t>これ</a:t>
            </a:r>
            <a:r>
              <a:rPr lang="ja-JP" altLang="en-US" sz="800" dirty="0">
                <a:latin typeface="Arial" panose="020B0604020202020204" pitchFamily="34" charset="0"/>
              </a:rPr>
              <a:t>を実現するための記法である。</a:t>
            </a:r>
          </a:p>
          <a:p>
            <a:r>
              <a:rPr lang="en-US" altLang="ja-JP" sz="800" dirty="0" smtClean="0">
                <a:latin typeface="Arial" panose="020B0604020202020204" pitchFamily="34" charset="0"/>
              </a:rPr>
              <a:t>IMI</a:t>
            </a:r>
            <a:r>
              <a:rPr lang="ja-JP" altLang="en-US" sz="800" dirty="0" smtClean="0">
                <a:latin typeface="Arial" panose="020B0604020202020204" pitchFamily="34" charset="0"/>
              </a:rPr>
              <a:t>語彙記法</a:t>
            </a:r>
            <a:r>
              <a:rPr lang="ja-JP" altLang="en-US" sz="800" dirty="0">
                <a:latin typeface="Arial" panose="020B0604020202020204" pitchFamily="34" charset="0"/>
              </a:rPr>
              <a:t>では語彙の中の用語の定義を行う</a:t>
            </a:r>
            <a:r>
              <a:rPr lang="ja-JP" altLang="en-US" sz="800" dirty="0" smtClean="0">
                <a:latin typeface="Arial" panose="020B0604020202020204" pitchFamily="34" charset="0"/>
              </a:rPr>
              <a:t>。</a:t>
            </a:r>
            <a:r>
              <a:rPr lang="en-US" altLang="ja-JP" sz="800" dirty="0" smtClean="0">
                <a:solidFill>
                  <a:srgbClr val="FF0000"/>
                </a:solidFill>
                <a:latin typeface="Arial" panose="020B0604020202020204" pitchFamily="34" charset="0"/>
              </a:rPr>
              <a:t>IMI</a:t>
            </a:r>
            <a:r>
              <a:rPr lang="ja-JP" altLang="en-US" sz="800" dirty="0" smtClean="0">
                <a:solidFill>
                  <a:srgbClr val="FF0000"/>
                </a:solidFill>
                <a:latin typeface="Arial" panose="020B0604020202020204" pitchFamily="34" charset="0"/>
              </a:rPr>
              <a:t>語彙記法</a:t>
            </a:r>
            <a:r>
              <a:rPr lang="ja-JP" altLang="en-US" sz="800" dirty="0">
                <a:solidFill>
                  <a:srgbClr val="FF0000"/>
                </a:solidFill>
                <a:latin typeface="Arial" panose="020B0604020202020204" pitchFamily="34" charset="0"/>
              </a:rPr>
              <a:t>で定義された語彙</a:t>
            </a:r>
            <a:r>
              <a:rPr lang="ja-JP" altLang="en-US" sz="800" dirty="0" smtClean="0">
                <a:solidFill>
                  <a:srgbClr val="FF0000"/>
                </a:solidFill>
                <a:latin typeface="Arial" panose="020B0604020202020204" pitchFamily="34" charset="0"/>
              </a:rPr>
              <a:t>は</a:t>
            </a:r>
            <a:r>
              <a:rPr lang="en-US" altLang="ja-JP" sz="800" dirty="0" smtClean="0">
                <a:solidFill>
                  <a:srgbClr val="FF0000"/>
                </a:solidFill>
                <a:latin typeface="Arial" panose="020B0604020202020204" pitchFamily="34" charset="0"/>
              </a:rPr>
              <a:t>RDF</a:t>
            </a:r>
            <a:r>
              <a:rPr lang="ja-JP" altLang="en-US" sz="800" dirty="0" smtClean="0">
                <a:solidFill>
                  <a:srgbClr val="FF0000"/>
                </a:solidFill>
                <a:latin typeface="Arial" panose="020B0604020202020204" pitchFamily="34" charset="0"/>
              </a:rPr>
              <a:t>や</a:t>
            </a:r>
            <a:r>
              <a:rPr lang="en-US" altLang="ja-JP" sz="800" dirty="0" smtClean="0">
                <a:solidFill>
                  <a:srgbClr val="FF0000"/>
                </a:solidFill>
                <a:latin typeface="Arial" panose="020B0604020202020204" pitchFamily="34" charset="0"/>
              </a:rPr>
              <a:t>XML</a:t>
            </a:r>
            <a:r>
              <a:rPr lang="ja-JP" altLang="en-US" sz="800" dirty="0" smtClean="0">
                <a:solidFill>
                  <a:srgbClr val="FF0000"/>
                </a:solidFill>
                <a:latin typeface="Arial" panose="020B0604020202020204" pitchFamily="34" charset="0"/>
              </a:rPr>
              <a:t>など</a:t>
            </a:r>
            <a:r>
              <a:rPr lang="ja-JP" altLang="en-US" sz="800" dirty="0">
                <a:solidFill>
                  <a:srgbClr val="FF0000"/>
                </a:solidFill>
                <a:latin typeface="Arial" panose="020B0604020202020204" pitchFamily="34" charset="0"/>
              </a:rPr>
              <a:t>必要な形式に変換</a:t>
            </a:r>
            <a:r>
              <a:rPr lang="ja-JP" altLang="en-US" sz="800" dirty="0">
                <a:latin typeface="Arial" panose="020B0604020202020204" pitchFamily="34" charset="0"/>
              </a:rPr>
              <a:t>することができる。</a:t>
            </a:r>
            <a:endParaRPr lang="ja-JP" altLang="en-US" sz="800" dirty="0">
              <a:effectLst/>
              <a:latin typeface="Arial" panose="020B0604020202020204" pitchFamily="34" charset="0"/>
            </a:endParaRPr>
          </a:p>
        </p:txBody>
      </p:sp>
      <p:sp>
        <p:nvSpPr>
          <p:cNvPr id="18" name="正方形/長方形 17"/>
          <p:cNvSpPr/>
          <p:nvPr/>
        </p:nvSpPr>
        <p:spPr>
          <a:xfrm>
            <a:off x="5919476" y="3191488"/>
            <a:ext cx="2943580" cy="707886"/>
          </a:xfrm>
          <a:prstGeom prst="rect">
            <a:avLst/>
          </a:prstGeom>
        </p:spPr>
        <p:txBody>
          <a:bodyPr wrap="square">
            <a:spAutoFit/>
          </a:bodyPr>
          <a:lstStyle/>
          <a:p>
            <a:r>
              <a:rPr lang="ja-JP" altLang="en-US" sz="800" dirty="0">
                <a:latin typeface="Courier New" panose="02070309020205020404" pitchFamily="49" charset="0"/>
              </a:rPr>
              <a:t>マッピングファイルは</a:t>
            </a:r>
            <a:r>
              <a:rPr lang="ja-JP" altLang="en-US" sz="800" dirty="0" smtClean="0">
                <a:latin typeface="Courier New" panose="02070309020205020404" pitchFamily="49" charset="0"/>
              </a:rPr>
              <a:t>、</a:t>
            </a:r>
            <a:r>
              <a:rPr lang="en-US" altLang="ja-JP" sz="800" dirty="0" smtClean="0">
                <a:latin typeface="Arial" panose="020B0604020202020204" pitchFamily="34" charset="0"/>
              </a:rPr>
              <a:t>DMD</a:t>
            </a:r>
            <a:r>
              <a:rPr lang="ja-JP" altLang="en-US" sz="800" dirty="0" smtClean="0">
                <a:latin typeface="Courier New" panose="02070309020205020404" pitchFamily="49" charset="0"/>
              </a:rPr>
              <a:t>（「</a:t>
            </a:r>
            <a:r>
              <a:rPr lang="en-US" altLang="ja-JP" sz="800" dirty="0" smtClean="0">
                <a:latin typeface="Arial" panose="020B0604020202020204" pitchFamily="34" charset="0"/>
              </a:rPr>
              <a:t>DMD</a:t>
            </a:r>
            <a:r>
              <a:rPr lang="ja-JP" altLang="en-US" sz="800" dirty="0" smtClean="0">
                <a:latin typeface="Courier New" panose="02070309020205020404" pitchFamily="49" charset="0"/>
              </a:rPr>
              <a:t>仕様書</a:t>
            </a:r>
            <a:r>
              <a:rPr lang="ja-JP" altLang="en-US" sz="800" dirty="0">
                <a:latin typeface="Courier New" panose="02070309020205020404" pitchFamily="49" charset="0"/>
              </a:rPr>
              <a:t>」参照）が定めるデータモデルにおいて値が入る項目と、その</a:t>
            </a:r>
            <a:r>
              <a:rPr lang="ja-JP" altLang="en-US" sz="800" dirty="0" smtClean="0">
                <a:latin typeface="Courier New" panose="02070309020205020404" pitchFamily="49" charset="0"/>
              </a:rPr>
              <a:t>代表的な</a:t>
            </a:r>
            <a:r>
              <a:rPr lang="ja-JP" altLang="en-US" sz="800" dirty="0">
                <a:latin typeface="Courier New" panose="02070309020205020404" pitchFamily="49" charset="0"/>
              </a:rPr>
              <a:t>ラベルを１対１に結び付けるファイルであり、ユーザーへの表示や、データ入力用</a:t>
            </a:r>
            <a:r>
              <a:rPr lang="ja-JP" altLang="en-US" sz="800" dirty="0" smtClean="0">
                <a:latin typeface="Courier New" panose="02070309020205020404" pitchFamily="49" charset="0"/>
              </a:rPr>
              <a:t>の</a:t>
            </a:r>
            <a:r>
              <a:rPr lang="en-US" altLang="ja-JP" sz="800" dirty="0" smtClean="0">
                <a:latin typeface="Arial" panose="020B0604020202020204" pitchFamily="34" charset="0"/>
              </a:rPr>
              <a:t>CSV</a:t>
            </a:r>
            <a:r>
              <a:rPr lang="ja-JP" altLang="en-US" sz="800" dirty="0" smtClean="0">
                <a:latin typeface="Courier New" panose="02070309020205020404" pitchFamily="49" charset="0"/>
              </a:rPr>
              <a:t>ファイル</a:t>
            </a:r>
            <a:r>
              <a:rPr lang="ja-JP" altLang="en-US" sz="800" dirty="0">
                <a:latin typeface="Courier New" panose="02070309020205020404" pitchFamily="49" charset="0"/>
              </a:rPr>
              <a:t>を生成する際</a:t>
            </a:r>
            <a:r>
              <a:rPr lang="ja-JP" altLang="en-US" sz="800" dirty="0" smtClean="0">
                <a:latin typeface="Courier New" panose="02070309020205020404" pitchFamily="49" charset="0"/>
              </a:rPr>
              <a:t>、及び</a:t>
            </a:r>
            <a:r>
              <a:rPr lang="ja-JP" altLang="en-US" sz="800" dirty="0">
                <a:latin typeface="Courier New" panose="02070309020205020404" pitchFamily="49" charset="0"/>
              </a:rPr>
              <a:t>、</a:t>
            </a:r>
            <a:r>
              <a:rPr lang="ja-JP" altLang="en-US" sz="800" dirty="0" smtClean="0">
                <a:latin typeface="Courier New" panose="02070309020205020404" pitchFamily="49" charset="0"/>
              </a:rPr>
              <a:t>その</a:t>
            </a:r>
            <a:r>
              <a:rPr lang="en-US" altLang="ja-JP" sz="800" dirty="0" smtClean="0">
                <a:latin typeface="Arial" panose="020B0604020202020204" pitchFamily="34" charset="0"/>
              </a:rPr>
              <a:t>CSV</a:t>
            </a:r>
            <a:r>
              <a:rPr lang="ja-JP" altLang="en-US" sz="800" dirty="0" smtClean="0">
                <a:latin typeface="Courier New" panose="02070309020205020404" pitchFamily="49" charset="0"/>
              </a:rPr>
              <a:t>ファイル</a:t>
            </a:r>
            <a:r>
              <a:rPr lang="ja-JP" altLang="en-US" sz="800" dirty="0">
                <a:latin typeface="Courier New" panose="02070309020205020404" pitchFamily="49" charset="0"/>
              </a:rPr>
              <a:t>から</a:t>
            </a:r>
            <a:r>
              <a:rPr lang="ja-JP" altLang="en-US" sz="800" dirty="0">
                <a:solidFill>
                  <a:srgbClr val="FF0000"/>
                </a:solidFill>
                <a:latin typeface="Courier New" panose="02070309020205020404" pitchFamily="49" charset="0"/>
              </a:rPr>
              <a:t>構造化データへの簡易的な変換</a:t>
            </a:r>
            <a:r>
              <a:rPr lang="ja-JP" altLang="en-US" sz="800" dirty="0">
                <a:latin typeface="Courier New" panose="02070309020205020404" pitchFamily="49" charset="0"/>
              </a:rPr>
              <a:t>などに利用される。</a:t>
            </a:r>
            <a:endParaRPr lang="ja-JP" altLang="en-US" sz="800" dirty="0">
              <a:effectLst/>
              <a:latin typeface="Courier New" panose="02070309020205020404" pitchFamily="49" charset="0"/>
            </a:endParaRPr>
          </a:p>
        </p:txBody>
      </p:sp>
      <p:sp>
        <p:nvSpPr>
          <p:cNvPr id="2" name="正方形/長方形 1"/>
          <p:cNvSpPr/>
          <p:nvPr/>
        </p:nvSpPr>
        <p:spPr>
          <a:xfrm>
            <a:off x="2521197" y="1286188"/>
            <a:ext cx="3285811" cy="3899283"/>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5327592" y="1286189"/>
            <a:ext cx="2911061" cy="4011039"/>
          </a:xfrm>
          <a:prstGeom prst="rect">
            <a:avLst/>
          </a:prstGeom>
          <a:noFill/>
          <a:ln w="28575">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082938" y="1440604"/>
            <a:ext cx="2019718" cy="338554"/>
          </a:xfrm>
          <a:prstGeom prst="rect">
            <a:avLst/>
          </a:prstGeom>
          <a:noFill/>
        </p:spPr>
        <p:txBody>
          <a:bodyPr wrap="square" rtlCol="0">
            <a:spAutoFit/>
          </a:bodyPr>
          <a:lstStyle/>
          <a:p>
            <a:r>
              <a:rPr kumimoji="1" lang="en-US" altLang="ja-JP" sz="1600" dirty="0" smtClean="0">
                <a:solidFill>
                  <a:srgbClr val="FF0000"/>
                </a:solidFill>
              </a:rPr>
              <a:t>DMD</a:t>
            </a:r>
            <a:r>
              <a:rPr kumimoji="1" lang="ja-JP" altLang="en-US" sz="1600" dirty="0" smtClean="0">
                <a:solidFill>
                  <a:srgbClr val="FF0000"/>
                </a:solidFill>
              </a:rPr>
              <a:t>作成支援ツール</a:t>
            </a:r>
            <a:endParaRPr kumimoji="1" lang="ja-JP" altLang="en-US" sz="1600" dirty="0">
              <a:solidFill>
                <a:srgbClr val="FF0000"/>
              </a:solidFill>
            </a:endParaRPr>
          </a:p>
        </p:txBody>
      </p:sp>
      <p:sp>
        <p:nvSpPr>
          <p:cNvPr id="20" name="テキスト ボックス 19"/>
          <p:cNvSpPr txBox="1"/>
          <p:nvPr/>
        </p:nvSpPr>
        <p:spPr>
          <a:xfrm>
            <a:off x="5893947" y="1423166"/>
            <a:ext cx="2251398" cy="338554"/>
          </a:xfrm>
          <a:prstGeom prst="rect">
            <a:avLst/>
          </a:prstGeom>
          <a:noFill/>
        </p:spPr>
        <p:txBody>
          <a:bodyPr wrap="square" rtlCol="0">
            <a:spAutoFit/>
          </a:bodyPr>
          <a:lstStyle/>
          <a:p>
            <a:r>
              <a:rPr lang="en-US" altLang="ja-JP" sz="1600" dirty="0">
                <a:solidFill>
                  <a:srgbClr val="00B050"/>
                </a:solidFill>
              </a:rPr>
              <a:t>DMD </a:t>
            </a:r>
            <a:r>
              <a:rPr lang="ja-JP" altLang="en-US" sz="1600" dirty="0">
                <a:solidFill>
                  <a:srgbClr val="00B050"/>
                </a:solidFill>
              </a:rPr>
              <a:t>簡易</a:t>
            </a:r>
            <a:r>
              <a:rPr lang="ja-JP" altLang="en-US" sz="1600" dirty="0" smtClean="0">
                <a:solidFill>
                  <a:srgbClr val="00B050"/>
                </a:solidFill>
              </a:rPr>
              <a:t>編集ツール</a:t>
            </a:r>
            <a:endParaRPr kumimoji="1" lang="ja-JP" altLang="en-US" sz="1600" dirty="0">
              <a:solidFill>
                <a:srgbClr val="00B050"/>
              </a:solidFill>
            </a:endParaRPr>
          </a:p>
        </p:txBody>
      </p:sp>
    </p:spTree>
    <p:extLst>
      <p:ext uri="{BB962C8B-B14F-4D97-AF65-F5344CB8AC3E}">
        <p14:creationId xmlns:p14="http://schemas.microsoft.com/office/powerpoint/2010/main" val="2178690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ローチャート: 代替処理 3"/>
          <p:cNvSpPr/>
          <p:nvPr/>
        </p:nvSpPr>
        <p:spPr>
          <a:xfrm>
            <a:off x="391887" y="1285750"/>
            <a:ext cx="4180114" cy="4229099"/>
          </a:xfrm>
          <a:prstGeom prst="flowChartAlternateProcess">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名称</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表記</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名称</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カナ表記</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住所</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表記</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住所</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方書</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地理座標</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緯度</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地理座標</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経度</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地理座標</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測地高度</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数値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連絡先</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電話番号</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連絡先</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内線番号</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役割</a:t>
            </a:r>
            <a:r>
              <a:rPr lang="en-US" altLang="ja-JP" sz="800" dirty="0">
                <a:solidFill>
                  <a:schemeClr val="tx1"/>
                </a:solidFill>
              </a:rPr>
              <a:t>{='</a:t>
            </a:r>
            <a:r>
              <a:rPr lang="ja-JP" altLang="en-US" sz="800" dirty="0">
                <a:solidFill>
                  <a:schemeClr val="tx1"/>
                </a:solidFill>
              </a:rPr>
              <a:t>設置主体</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関与者</a:t>
            </a:r>
            <a:r>
              <a:rPr lang="en-US" altLang="ja-JP" sz="800" dirty="0">
                <a:solidFill>
                  <a:schemeClr val="tx1"/>
                </a:solidFill>
              </a:rPr>
              <a: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組織型</a:t>
            </a:r>
            <a:r>
              <a:rPr lang="en-US" altLang="ja-JP" sz="800" dirty="0">
                <a:solidFill>
                  <a:schemeClr val="tx1"/>
                </a:solidFill>
              </a:rPr>
              <a:t>}&gt;</a:t>
            </a:r>
            <a:r>
              <a:rPr lang="en-US" altLang="ja-JP" sz="800" dirty="0" err="1">
                <a:solidFill>
                  <a:schemeClr val="tx1"/>
                </a:solidFill>
              </a:rPr>
              <a:t>ic:ID</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関与者</a:t>
            </a:r>
            <a:r>
              <a:rPr lang="en-US" altLang="ja-JP" sz="800" dirty="0">
                <a:solidFill>
                  <a:schemeClr val="tx1"/>
                </a:solidFill>
              </a:rPr>
              <a: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組織型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住所</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都道府県</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関与者</a:t>
            </a:r>
            <a:r>
              <a:rPr lang="en-US" altLang="ja-JP" sz="800" dirty="0">
                <a:solidFill>
                  <a:schemeClr val="tx1"/>
                </a:solidFill>
              </a:rPr>
              <a: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組織型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住所</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市区町村</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洪水</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崖崩れ、土石流及び地滑り</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高潮</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地震</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津波</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大規模な火事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内水氾濫</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災害種別</a:t>
            </a:r>
            <a:r>
              <a:rPr lang="en-US" altLang="ja-JP" sz="800" dirty="0">
                <a:solidFill>
                  <a:schemeClr val="tx1"/>
                </a:solidFill>
              </a:rPr>
              <a:t>_</a:t>
            </a:r>
            <a:r>
              <a:rPr lang="ja-JP" altLang="en-US" sz="800" dirty="0">
                <a:solidFill>
                  <a:schemeClr val="tx1"/>
                </a:solidFill>
              </a:rPr>
              <a:t>火山現象</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種別コード</a:t>
            </a:r>
            <a:r>
              <a:rPr lang="en-US" altLang="ja-JP" sz="800" dirty="0">
                <a:solidFill>
                  <a:schemeClr val="tx1"/>
                </a:solidFill>
              </a:rPr>
              <a:t>[</a:t>
            </a:r>
            <a:r>
              <a:rPr lang="ja-JP" altLang="en-US" sz="800" dirty="0">
                <a:solidFill>
                  <a:schemeClr val="tx1"/>
                </a:solidFill>
              </a:rPr>
              <a:t>指定避難所との重複</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識別値</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記述</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種別</a:t>
            </a:r>
            <a:r>
              <a:rPr lang="en-US" altLang="ja-JP" sz="800" dirty="0">
                <a:solidFill>
                  <a:schemeClr val="tx1"/>
                </a:solidFill>
              </a:rPr>
              <a:t>{='</a:t>
            </a:r>
            <a:r>
              <a:rPr lang="ja-JP" altLang="en-US" sz="800" dirty="0">
                <a:solidFill>
                  <a:schemeClr val="tx1"/>
                </a:solidFill>
              </a:rPr>
              <a:t>想定収容人数</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記述</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説明</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役割</a:t>
            </a:r>
            <a:r>
              <a:rPr lang="en-US" altLang="ja-JP" sz="800" dirty="0">
                <a:solidFill>
                  <a:schemeClr val="tx1"/>
                </a:solidFill>
              </a:rPr>
              <a:t>{='</a:t>
            </a:r>
            <a:r>
              <a:rPr lang="ja-JP" altLang="en-US" sz="800" dirty="0">
                <a:solidFill>
                  <a:schemeClr val="tx1"/>
                </a:solidFill>
              </a:rPr>
              <a:t>対象となる町会・自治会</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関与者</a:t>
            </a:r>
            <a:r>
              <a:rPr lang="en-US" altLang="ja-JP" sz="800" dirty="0">
                <a:solidFill>
                  <a:schemeClr val="tx1"/>
                </a:solidFill>
              </a:rPr>
              <a: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組織型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名称</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表記</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参照</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参照先</a:t>
            </a:r>
            <a:r>
              <a:rPr lang="en-US" altLang="ja-JP" sz="800" dirty="0">
                <a:solidFill>
                  <a:schemeClr val="tx1"/>
                </a:solidFill>
              </a:rPr>
              <a:t>;</a:t>
            </a:r>
          </a:p>
          <a:p>
            <a:r>
              <a:rPr lang="en-US" altLang="ja-JP" sz="800" dirty="0">
                <a:solidFill>
                  <a:schemeClr val="tx1"/>
                </a:solidFill>
              </a:rPr>
              <a:t>use </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施設型</a:t>
            </a:r>
            <a:r>
              <a:rPr lang="en-US" altLang="ja-JP" sz="800" dirty="0">
                <a:solidFill>
                  <a:schemeClr val="tx1"/>
                </a:solidFill>
              </a:rPr>
              <a:t>&gt;</a:t>
            </a:r>
            <a:r>
              <a:rPr lang="en-US" altLang="ja-JP" sz="800" dirty="0" err="1">
                <a:solidFill>
                  <a:schemeClr val="tx1"/>
                </a:solidFill>
              </a:rPr>
              <a:t>ic</a:t>
            </a:r>
            <a:r>
              <a:rPr lang="en-US" altLang="ja-JP" sz="800" dirty="0">
                <a:solidFill>
                  <a:schemeClr val="tx1"/>
                </a:solidFill>
              </a:rPr>
              <a:t>:</a:t>
            </a:r>
            <a:r>
              <a:rPr lang="ja-JP" altLang="en-US" sz="800" dirty="0">
                <a:solidFill>
                  <a:schemeClr val="tx1"/>
                </a:solidFill>
              </a:rPr>
              <a:t>備考</a:t>
            </a:r>
            <a:r>
              <a:rPr lang="en-US" altLang="ja-JP" sz="800" dirty="0">
                <a:solidFill>
                  <a:schemeClr val="tx1"/>
                </a:solidFill>
              </a:rPr>
              <a:t>;</a:t>
            </a:r>
            <a:endParaRPr kumimoji="1" lang="ja-JP" altLang="en-US" sz="800" dirty="0">
              <a:solidFill>
                <a:schemeClr val="tx1"/>
              </a:solidFill>
            </a:endParaRPr>
          </a:p>
        </p:txBody>
      </p:sp>
      <p:sp>
        <p:nvSpPr>
          <p:cNvPr id="8" name="フローチャート: 代替処理 7"/>
          <p:cNvSpPr/>
          <p:nvPr/>
        </p:nvSpPr>
        <p:spPr>
          <a:xfrm>
            <a:off x="4702632" y="1470807"/>
            <a:ext cx="3450768" cy="1594756"/>
          </a:xfrm>
          <a:prstGeom prst="flowChartAlternateProcess">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表記</a:t>
            </a:r>
            <a:r>
              <a:rPr lang="en-US" altLang="ja-JP" sz="800" dirty="0" smtClean="0">
                <a:solidFill>
                  <a:srgbClr val="FF0000"/>
                </a:solidFill>
              </a:rPr>
              <a:t>",</a:t>
            </a:r>
          </a:p>
          <a:p>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_</a:t>
            </a:r>
            <a:r>
              <a:rPr lang="ja-JP" altLang="en-US" sz="800" dirty="0" smtClean="0">
                <a:solidFill>
                  <a:srgbClr val="FF0000"/>
                </a:solidFill>
              </a:rPr>
              <a:t>カナ</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カナ表記</a:t>
            </a:r>
            <a:r>
              <a:rPr lang="en-US" altLang="ja-JP" sz="800" dirty="0" smtClean="0">
                <a:solidFill>
                  <a:srgbClr val="FF0000"/>
                </a:solidFill>
              </a:rPr>
              <a:t>",</a:t>
            </a:r>
          </a:p>
          <a:p>
            <a:r>
              <a:rPr lang="en-US" altLang="ja-JP" sz="800" dirty="0" smtClean="0">
                <a:solidFill>
                  <a:srgbClr val="FF0000"/>
                </a:solidFill>
              </a:rPr>
              <a:t>"</a:t>
            </a:r>
            <a:r>
              <a:rPr lang="ja-JP" altLang="en-US" sz="800" dirty="0" smtClean="0">
                <a:solidFill>
                  <a:srgbClr val="FF0000"/>
                </a:solidFill>
              </a:rPr>
              <a:t>住所</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住所</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表記</a:t>
            </a:r>
            <a:r>
              <a:rPr lang="en-US" altLang="ja-JP" sz="800" dirty="0" smtClean="0">
                <a:solidFill>
                  <a:srgbClr val="FF0000"/>
                </a:solidFill>
              </a:rPr>
              <a:t>",</a:t>
            </a:r>
          </a:p>
          <a:p>
            <a:r>
              <a:rPr lang="en-US" altLang="ja-JP" sz="800" dirty="0">
                <a:solidFill>
                  <a:schemeClr val="accent6"/>
                </a:solidFill>
              </a:rPr>
              <a:t>"</a:t>
            </a:r>
            <a:r>
              <a:rPr lang="ja-JP" altLang="en-US" sz="800" dirty="0">
                <a:solidFill>
                  <a:schemeClr val="accent6"/>
                </a:solidFill>
              </a:rPr>
              <a:t>想定収容人数</a:t>
            </a:r>
            <a:r>
              <a:rPr lang="en-US" altLang="ja-JP" sz="800" dirty="0">
                <a:solidFill>
                  <a:schemeClr val="accent6"/>
                </a:solidFill>
              </a:rPr>
              <a:t>": "</a:t>
            </a:r>
            <a:r>
              <a:rPr lang="en-US" altLang="ja-JP" sz="800" dirty="0" err="1">
                <a:solidFill>
                  <a:schemeClr val="accent6"/>
                </a:solidFill>
              </a:rPr>
              <a:t>ic</a:t>
            </a:r>
            <a:r>
              <a:rPr lang="en-US" altLang="ja-JP" sz="800" dirty="0">
                <a:solidFill>
                  <a:schemeClr val="accent6"/>
                </a:solidFill>
              </a:rPr>
              <a:t>:</a:t>
            </a:r>
            <a:r>
              <a:rPr lang="ja-JP" altLang="en-US" sz="800" dirty="0">
                <a:solidFill>
                  <a:schemeClr val="accent6"/>
                </a:solidFill>
              </a:rPr>
              <a:t>施設型</a:t>
            </a:r>
            <a:r>
              <a:rPr lang="en-US" altLang="ja-JP" sz="800" dirty="0">
                <a:solidFill>
                  <a:schemeClr val="accent6"/>
                </a:solidFill>
              </a:rPr>
              <a:t>&gt;</a:t>
            </a:r>
            <a:r>
              <a:rPr lang="en-US" altLang="ja-JP" sz="800" dirty="0" err="1">
                <a:solidFill>
                  <a:schemeClr val="accent6"/>
                </a:solidFill>
              </a:rPr>
              <a:t>ic</a:t>
            </a:r>
            <a:r>
              <a:rPr lang="en-US" altLang="ja-JP" sz="800" dirty="0">
                <a:solidFill>
                  <a:schemeClr val="accent6"/>
                </a:solidFill>
              </a:rPr>
              <a:t>:</a:t>
            </a:r>
            <a:r>
              <a:rPr lang="ja-JP" altLang="en-US" sz="800" dirty="0">
                <a:solidFill>
                  <a:schemeClr val="accent6"/>
                </a:solidFill>
              </a:rPr>
              <a:t>記述</a:t>
            </a:r>
            <a:r>
              <a:rPr lang="en-US" altLang="ja-JP" sz="800" dirty="0">
                <a:solidFill>
                  <a:schemeClr val="accent6"/>
                </a:solidFill>
              </a:rPr>
              <a:t>{</a:t>
            </a:r>
            <a:r>
              <a:rPr lang="ja-JP" altLang="en-US" sz="800" dirty="0">
                <a:solidFill>
                  <a:schemeClr val="accent6"/>
                </a:solidFill>
              </a:rPr>
              <a:t>種別</a:t>
            </a:r>
            <a:r>
              <a:rPr lang="en-US" altLang="ja-JP" sz="800" dirty="0">
                <a:solidFill>
                  <a:schemeClr val="accent6"/>
                </a:solidFill>
              </a:rPr>
              <a:t>='</a:t>
            </a:r>
            <a:r>
              <a:rPr lang="ja-JP" altLang="en-US" sz="800" dirty="0">
                <a:solidFill>
                  <a:schemeClr val="accent6"/>
                </a:solidFill>
              </a:rPr>
              <a:t>想定収容人数</a:t>
            </a:r>
            <a:r>
              <a:rPr lang="en-US" altLang="ja-JP" sz="800" dirty="0">
                <a:solidFill>
                  <a:schemeClr val="accent6"/>
                </a:solidFill>
              </a:rPr>
              <a:t>'}&gt;</a:t>
            </a:r>
            <a:r>
              <a:rPr lang="en-US" altLang="ja-JP" sz="800" dirty="0" err="1">
                <a:solidFill>
                  <a:schemeClr val="accent6"/>
                </a:solidFill>
              </a:rPr>
              <a:t>ic</a:t>
            </a:r>
            <a:r>
              <a:rPr lang="en-US" altLang="ja-JP" sz="800" dirty="0">
                <a:solidFill>
                  <a:schemeClr val="accent6"/>
                </a:solidFill>
              </a:rPr>
              <a:t>:</a:t>
            </a:r>
            <a:r>
              <a:rPr lang="ja-JP" altLang="en-US" sz="800" dirty="0">
                <a:solidFill>
                  <a:schemeClr val="accent6"/>
                </a:solidFill>
              </a:rPr>
              <a:t>説明</a:t>
            </a:r>
            <a:r>
              <a:rPr lang="en-US" altLang="ja-JP" sz="800" dirty="0">
                <a:solidFill>
                  <a:schemeClr val="accent6"/>
                </a:solidFill>
              </a:rPr>
              <a:t>",</a:t>
            </a:r>
          </a:p>
          <a:p>
            <a:r>
              <a:rPr lang="en-US" altLang="ja-JP" sz="800" dirty="0" smtClean="0">
                <a:solidFill>
                  <a:schemeClr val="accent6"/>
                </a:solidFill>
              </a:rPr>
              <a:t>“</a:t>
            </a:r>
            <a:r>
              <a:rPr lang="ja-JP" altLang="en-US" sz="800" dirty="0" smtClean="0">
                <a:solidFill>
                  <a:schemeClr val="accent6"/>
                </a:solidFill>
              </a:rPr>
              <a:t>連絡先</a:t>
            </a:r>
            <a:r>
              <a:rPr lang="en-US" altLang="ja-JP" sz="800" dirty="0" smtClean="0">
                <a:solidFill>
                  <a:schemeClr val="accent6"/>
                </a:solidFill>
              </a:rPr>
              <a:t>”:”</a:t>
            </a:r>
            <a:r>
              <a:rPr lang="en-US" altLang="ja-JP" sz="800" dirty="0" err="1" smtClean="0">
                <a:solidFill>
                  <a:schemeClr val="accent6"/>
                </a:solidFill>
              </a:rPr>
              <a:t>ic</a:t>
            </a:r>
            <a:r>
              <a:rPr lang="en-US" altLang="ja-JP" sz="800" dirty="0">
                <a:solidFill>
                  <a:schemeClr val="accent6"/>
                </a:solidFill>
              </a:rPr>
              <a:t>:</a:t>
            </a:r>
            <a:r>
              <a:rPr lang="ja-JP" altLang="en-US" sz="800" dirty="0">
                <a:solidFill>
                  <a:schemeClr val="accent6"/>
                </a:solidFill>
              </a:rPr>
              <a:t>施設型</a:t>
            </a:r>
            <a:r>
              <a:rPr lang="en-US" altLang="ja-JP" sz="800" dirty="0">
                <a:solidFill>
                  <a:schemeClr val="accent6"/>
                </a:solidFill>
              </a:rPr>
              <a:t>&gt;</a:t>
            </a:r>
            <a:r>
              <a:rPr lang="en-US" altLang="ja-JP" sz="800" dirty="0" err="1">
                <a:solidFill>
                  <a:schemeClr val="accent6"/>
                </a:solidFill>
              </a:rPr>
              <a:t>ic</a:t>
            </a:r>
            <a:r>
              <a:rPr lang="en-US" altLang="ja-JP" sz="800" dirty="0">
                <a:solidFill>
                  <a:schemeClr val="accent6"/>
                </a:solidFill>
              </a:rPr>
              <a:t>:</a:t>
            </a:r>
            <a:r>
              <a:rPr lang="ja-JP" altLang="en-US" sz="800" dirty="0">
                <a:solidFill>
                  <a:schemeClr val="accent6"/>
                </a:solidFill>
              </a:rPr>
              <a:t>連絡先</a:t>
            </a:r>
            <a:r>
              <a:rPr lang="en-US" altLang="ja-JP" sz="800" dirty="0">
                <a:solidFill>
                  <a:schemeClr val="accent6"/>
                </a:solidFill>
              </a:rPr>
              <a:t>&gt;</a:t>
            </a:r>
            <a:r>
              <a:rPr lang="en-US" altLang="ja-JP" sz="800" dirty="0" err="1">
                <a:solidFill>
                  <a:schemeClr val="accent6"/>
                </a:solidFill>
              </a:rPr>
              <a:t>ic</a:t>
            </a:r>
            <a:r>
              <a:rPr lang="en-US" altLang="ja-JP" sz="800" dirty="0">
                <a:solidFill>
                  <a:schemeClr val="accent6"/>
                </a:solidFill>
              </a:rPr>
              <a:t>:</a:t>
            </a:r>
            <a:r>
              <a:rPr lang="ja-JP" altLang="en-US" sz="800" dirty="0" smtClean="0">
                <a:solidFill>
                  <a:schemeClr val="accent6"/>
                </a:solidFill>
              </a:rPr>
              <a:t>電話番号</a:t>
            </a:r>
            <a:r>
              <a:rPr lang="en-US" altLang="ja-JP" sz="800" dirty="0" smtClean="0">
                <a:solidFill>
                  <a:schemeClr val="accent6"/>
                </a:solidFill>
              </a:rPr>
              <a:t>”,</a:t>
            </a:r>
          </a:p>
          <a:p>
            <a:r>
              <a:rPr lang="en-US" altLang="ja-JP" sz="800" dirty="0" smtClean="0">
                <a:solidFill>
                  <a:schemeClr val="accent6"/>
                </a:solidFill>
              </a:rPr>
              <a:t>"URL": "</a:t>
            </a:r>
            <a:r>
              <a:rPr lang="en-US" altLang="ja-JP" sz="800" dirty="0" err="1" smtClean="0">
                <a:solidFill>
                  <a:schemeClr val="accent6"/>
                </a:solidFill>
              </a:rPr>
              <a:t>ic</a:t>
            </a:r>
            <a:r>
              <a:rPr lang="en-US" altLang="ja-JP" sz="800" dirty="0" smtClean="0">
                <a:solidFill>
                  <a:schemeClr val="accent6"/>
                </a:solidFill>
              </a:rPr>
              <a:t>:</a:t>
            </a:r>
            <a:r>
              <a:rPr lang="ja-JP" altLang="en-US" sz="800" dirty="0" smtClean="0">
                <a:solidFill>
                  <a:schemeClr val="accent6"/>
                </a:solidFill>
              </a:rPr>
              <a:t>施設型</a:t>
            </a:r>
            <a:r>
              <a:rPr lang="en-US" altLang="ja-JP" sz="800" dirty="0" smtClean="0">
                <a:solidFill>
                  <a:schemeClr val="accent6"/>
                </a:solidFill>
              </a:rPr>
              <a:t>&gt;</a:t>
            </a:r>
            <a:r>
              <a:rPr lang="en-US" altLang="ja-JP" sz="800" dirty="0" err="1" smtClean="0">
                <a:solidFill>
                  <a:schemeClr val="accent6"/>
                </a:solidFill>
              </a:rPr>
              <a:t>ic</a:t>
            </a:r>
            <a:r>
              <a:rPr lang="en-US" altLang="ja-JP" sz="800" dirty="0" smtClean="0">
                <a:solidFill>
                  <a:schemeClr val="accent6"/>
                </a:solidFill>
              </a:rPr>
              <a:t>:</a:t>
            </a:r>
            <a:r>
              <a:rPr lang="ja-JP" altLang="en-US" sz="800" dirty="0" smtClean="0">
                <a:solidFill>
                  <a:schemeClr val="accent6"/>
                </a:solidFill>
              </a:rPr>
              <a:t>参照</a:t>
            </a:r>
            <a:r>
              <a:rPr lang="en-US" altLang="ja-JP" sz="800" dirty="0" smtClean="0">
                <a:solidFill>
                  <a:schemeClr val="accent6"/>
                </a:solidFill>
              </a:rPr>
              <a:t>&gt;</a:t>
            </a:r>
            <a:r>
              <a:rPr lang="en-US" altLang="ja-JP" sz="800" dirty="0" err="1" smtClean="0">
                <a:solidFill>
                  <a:schemeClr val="accent6"/>
                </a:solidFill>
              </a:rPr>
              <a:t>ic</a:t>
            </a:r>
            <a:r>
              <a:rPr lang="en-US" altLang="ja-JP" sz="800" dirty="0" smtClean="0">
                <a:solidFill>
                  <a:schemeClr val="accent6"/>
                </a:solidFill>
              </a:rPr>
              <a:t>:</a:t>
            </a:r>
            <a:r>
              <a:rPr lang="ja-JP" altLang="en-US" sz="800" dirty="0" smtClean="0">
                <a:solidFill>
                  <a:schemeClr val="accent6"/>
                </a:solidFill>
              </a:rPr>
              <a:t>参照先</a:t>
            </a:r>
            <a:r>
              <a:rPr lang="en-US" altLang="ja-JP" sz="800" dirty="0" smtClean="0">
                <a:solidFill>
                  <a:schemeClr val="accent6"/>
                </a:solidFill>
              </a:rPr>
              <a:t>",</a:t>
            </a:r>
          </a:p>
          <a:p>
            <a:r>
              <a:rPr lang="en-US" altLang="ja-JP" sz="800" dirty="0" smtClean="0">
                <a:solidFill>
                  <a:schemeClr val="accent6"/>
                </a:solidFill>
              </a:rPr>
              <a:t>“</a:t>
            </a:r>
            <a:r>
              <a:rPr lang="ja-JP" altLang="en-US" sz="800" dirty="0" smtClean="0">
                <a:solidFill>
                  <a:schemeClr val="accent6"/>
                </a:solidFill>
              </a:rPr>
              <a:t>説明</a:t>
            </a:r>
            <a:r>
              <a:rPr lang="en-US" altLang="ja-JP" sz="800" dirty="0" smtClean="0">
                <a:solidFill>
                  <a:schemeClr val="accent6"/>
                </a:solidFill>
              </a:rPr>
              <a:t>”:”</a:t>
            </a:r>
            <a:r>
              <a:rPr lang="en-US" altLang="ja-JP" sz="800" dirty="0" err="1" smtClean="0">
                <a:solidFill>
                  <a:schemeClr val="accent6"/>
                </a:solidFill>
              </a:rPr>
              <a:t>ic</a:t>
            </a:r>
            <a:r>
              <a:rPr lang="en-US" altLang="ja-JP" sz="800" dirty="0">
                <a:solidFill>
                  <a:schemeClr val="accent6"/>
                </a:solidFill>
              </a:rPr>
              <a:t>:</a:t>
            </a:r>
            <a:r>
              <a:rPr lang="ja-JP" altLang="en-US" sz="800" dirty="0">
                <a:solidFill>
                  <a:schemeClr val="accent6"/>
                </a:solidFill>
              </a:rPr>
              <a:t>施設型</a:t>
            </a:r>
            <a:r>
              <a:rPr lang="en-US" altLang="ja-JP" sz="800" dirty="0">
                <a:solidFill>
                  <a:schemeClr val="accent6"/>
                </a:solidFill>
              </a:rPr>
              <a:t>&gt;</a:t>
            </a:r>
            <a:r>
              <a:rPr lang="en-US" altLang="ja-JP" sz="800" dirty="0" err="1">
                <a:solidFill>
                  <a:schemeClr val="accent6"/>
                </a:solidFill>
              </a:rPr>
              <a:t>ic</a:t>
            </a:r>
            <a:r>
              <a:rPr lang="en-US" altLang="ja-JP" sz="800" dirty="0">
                <a:solidFill>
                  <a:schemeClr val="accent6"/>
                </a:solidFill>
              </a:rPr>
              <a:t>:</a:t>
            </a:r>
            <a:r>
              <a:rPr lang="ja-JP" altLang="en-US" sz="800" dirty="0">
                <a:solidFill>
                  <a:schemeClr val="accent6"/>
                </a:solidFill>
              </a:rPr>
              <a:t>記述</a:t>
            </a:r>
            <a:r>
              <a:rPr lang="en-US" altLang="ja-JP" sz="800" dirty="0">
                <a:solidFill>
                  <a:schemeClr val="accent6"/>
                </a:solidFill>
              </a:rPr>
              <a:t>&gt;</a:t>
            </a:r>
            <a:r>
              <a:rPr lang="en-US" altLang="ja-JP" sz="800" dirty="0" err="1">
                <a:solidFill>
                  <a:schemeClr val="accent6"/>
                </a:solidFill>
              </a:rPr>
              <a:t>ic</a:t>
            </a:r>
            <a:r>
              <a:rPr lang="en-US" altLang="ja-JP" sz="800" dirty="0">
                <a:solidFill>
                  <a:schemeClr val="accent6"/>
                </a:solidFill>
              </a:rPr>
              <a:t>:</a:t>
            </a:r>
            <a:r>
              <a:rPr lang="ja-JP" altLang="en-US" sz="800" dirty="0" smtClean="0">
                <a:solidFill>
                  <a:schemeClr val="accent6"/>
                </a:solidFill>
              </a:rPr>
              <a:t>説明</a:t>
            </a:r>
            <a:r>
              <a:rPr lang="en-US" altLang="ja-JP" sz="800" dirty="0" smtClean="0">
                <a:solidFill>
                  <a:schemeClr val="accent6"/>
                </a:solidFill>
              </a:rPr>
              <a:t>”,</a:t>
            </a:r>
          </a:p>
          <a:p>
            <a:r>
              <a:rPr lang="en-US" altLang="ja-JP" sz="800" dirty="0" smtClean="0">
                <a:solidFill>
                  <a:srgbClr val="FF0000"/>
                </a:solidFill>
              </a:rPr>
              <a:t>"</a:t>
            </a:r>
            <a:r>
              <a:rPr lang="ja-JP" altLang="en-US" sz="800" dirty="0" smtClean="0">
                <a:solidFill>
                  <a:srgbClr val="FF0000"/>
                </a:solidFill>
              </a:rPr>
              <a:t>備考</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備考</a:t>
            </a:r>
            <a:r>
              <a:rPr lang="en-US" altLang="ja-JP" sz="800" dirty="0" smtClean="0">
                <a:solidFill>
                  <a:srgbClr val="FF0000"/>
                </a:solidFill>
              </a:rPr>
              <a:t>"</a:t>
            </a:r>
          </a:p>
        </p:txBody>
      </p:sp>
      <p:sp>
        <p:nvSpPr>
          <p:cNvPr id="9" name="フローチャート: 代替処理 8"/>
          <p:cNvSpPr/>
          <p:nvPr/>
        </p:nvSpPr>
        <p:spPr>
          <a:xfrm>
            <a:off x="4702632" y="3759526"/>
            <a:ext cx="3450768" cy="1602920"/>
          </a:xfrm>
          <a:prstGeom prst="flowChartAlternateProcess">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表記</a:t>
            </a:r>
            <a:r>
              <a:rPr lang="en-US" altLang="ja-JP" sz="800" dirty="0" smtClean="0">
                <a:solidFill>
                  <a:srgbClr val="FF0000"/>
                </a:solidFill>
              </a:rPr>
              <a:t>",</a:t>
            </a:r>
          </a:p>
          <a:p>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_</a:t>
            </a:r>
            <a:r>
              <a:rPr lang="ja-JP" altLang="en-US" sz="800" dirty="0" smtClean="0">
                <a:solidFill>
                  <a:srgbClr val="FF0000"/>
                </a:solidFill>
              </a:rPr>
              <a:t>カナ</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名称</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カナ表記</a:t>
            </a:r>
            <a:r>
              <a:rPr lang="en-US" altLang="ja-JP" sz="800" dirty="0" smtClean="0">
                <a:solidFill>
                  <a:srgbClr val="FF0000"/>
                </a:solidFill>
              </a:rPr>
              <a:t>",</a:t>
            </a:r>
          </a:p>
          <a:p>
            <a:r>
              <a:rPr lang="en-US" altLang="ja-JP" sz="800" dirty="0" smtClean="0">
                <a:solidFill>
                  <a:srgbClr val="FF0000"/>
                </a:solidFill>
              </a:rPr>
              <a:t>"</a:t>
            </a:r>
            <a:r>
              <a:rPr lang="ja-JP" altLang="en-US" sz="800" dirty="0" smtClean="0">
                <a:solidFill>
                  <a:srgbClr val="FF0000"/>
                </a:solidFill>
              </a:rPr>
              <a:t>住所</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住所</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表記</a:t>
            </a:r>
            <a:r>
              <a:rPr lang="en-US" altLang="ja-JP" sz="800" dirty="0" smtClean="0">
                <a:solidFill>
                  <a:srgbClr val="FF0000"/>
                </a:solidFill>
              </a:rPr>
              <a:t>",</a:t>
            </a:r>
          </a:p>
          <a:p>
            <a:r>
              <a:rPr lang="en-US" altLang="ja-JP" sz="800" dirty="0" smtClean="0">
                <a:solidFill>
                  <a:schemeClr val="accent5"/>
                </a:solidFill>
              </a:rPr>
              <a:t>"</a:t>
            </a:r>
            <a:r>
              <a:rPr lang="ja-JP" altLang="en-US" sz="800" dirty="0" smtClean="0">
                <a:solidFill>
                  <a:schemeClr val="accent5"/>
                </a:solidFill>
              </a:rPr>
              <a:t>緯度</a:t>
            </a:r>
            <a:r>
              <a:rPr lang="en-US" altLang="ja-JP" sz="800" dirty="0" smtClean="0">
                <a:solidFill>
                  <a:schemeClr val="accent5"/>
                </a:solidFill>
              </a:rPr>
              <a:t>": "</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施設型</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地理座標</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緯度</a:t>
            </a:r>
            <a:r>
              <a:rPr lang="en-US" altLang="ja-JP" sz="800" dirty="0" smtClean="0">
                <a:solidFill>
                  <a:schemeClr val="accent5"/>
                </a:solidFill>
              </a:rPr>
              <a:t>",</a:t>
            </a:r>
          </a:p>
          <a:p>
            <a:r>
              <a:rPr lang="en-US" altLang="ja-JP" sz="800" dirty="0" smtClean="0">
                <a:solidFill>
                  <a:schemeClr val="accent5"/>
                </a:solidFill>
              </a:rPr>
              <a:t>"</a:t>
            </a:r>
            <a:r>
              <a:rPr lang="ja-JP" altLang="en-US" sz="800" dirty="0" smtClean="0">
                <a:solidFill>
                  <a:schemeClr val="accent5"/>
                </a:solidFill>
              </a:rPr>
              <a:t>経度</a:t>
            </a:r>
            <a:r>
              <a:rPr lang="en-US" altLang="ja-JP" sz="800" dirty="0" smtClean="0">
                <a:solidFill>
                  <a:schemeClr val="accent5"/>
                </a:solidFill>
              </a:rPr>
              <a:t>": "</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施設型</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地理座標</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経度</a:t>
            </a:r>
            <a:r>
              <a:rPr lang="en-US" altLang="ja-JP" sz="800" dirty="0" smtClean="0">
                <a:solidFill>
                  <a:schemeClr val="accent5"/>
                </a:solidFill>
              </a:rPr>
              <a:t>",</a:t>
            </a:r>
          </a:p>
          <a:p>
            <a:r>
              <a:rPr lang="en-US" altLang="ja-JP" sz="800" dirty="0" smtClean="0">
                <a:solidFill>
                  <a:schemeClr val="accent5"/>
                </a:solidFill>
              </a:rPr>
              <a:t>"</a:t>
            </a:r>
            <a:r>
              <a:rPr lang="ja-JP" altLang="en-US" sz="800" dirty="0" smtClean="0">
                <a:solidFill>
                  <a:schemeClr val="accent5"/>
                </a:solidFill>
              </a:rPr>
              <a:t>標高</a:t>
            </a:r>
            <a:r>
              <a:rPr lang="en-US" altLang="ja-JP" sz="800" dirty="0" smtClean="0">
                <a:solidFill>
                  <a:schemeClr val="accent5"/>
                </a:solidFill>
              </a:rPr>
              <a:t>": "</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施設型</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地理座標</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測地高度</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数値</a:t>
            </a:r>
            <a:r>
              <a:rPr lang="en-US" altLang="ja-JP" sz="800" dirty="0" smtClean="0">
                <a:solidFill>
                  <a:schemeClr val="accent5"/>
                </a:solidFill>
              </a:rPr>
              <a:t>",</a:t>
            </a:r>
          </a:p>
          <a:p>
            <a:r>
              <a:rPr lang="en-US" altLang="ja-JP" sz="800" dirty="0" smtClean="0">
                <a:solidFill>
                  <a:schemeClr val="accent5"/>
                </a:solidFill>
              </a:rPr>
              <a:t>"</a:t>
            </a:r>
            <a:r>
              <a:rPr lang="ja-JP" altLang="en-US" sz="800" dirty="0" smtClean="0">
                <a:solidFill>
                  <a:schemeClr val="accent5"/>
                </a:solidFill>
              </a:rPr>
              <a:t>電話番号</a:t>
            </a:r>
            <a:r>
              <a:rPr lang="en-US" altLang="ja-JP" sz="800" dirty="0" smtClean="0">
                <a:solidFill>
                  <a:schemeClr val="accent5"/>
                </a:solidFill>
              </a:rPr>
              <a:t>": "</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施設型</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連絡先</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電話番号</a:t>
            </a:r>
            <a:r>
              <a:rPr lang="en-US" altLang="ja-JP" sz="800" dirty="0" smtClean="0">
                <a:solidFill>
                  <a:schemeClr val="accent5"/>
                </a:solidFill>
              </a:rPr>
              <a:t>",</a:t>
            </a:r>
          </a:p>
          <a:p>
            <a:r>
              <a:rPr lang="en-US" altLang="ja-JP" sz="800" dirty="0" smtClean="0">
                <a:solidFill>
                  <a:schemeClr val="accent5"/>
                </a:solidFill>
              </a:rPr>
              <a:t>"</a:t>
            </a:r>
            <a:r>
              <a:rPr lang="ja-JP" altLang="en-US" sz="800" dirty="0" smtClean="0">
                <a:solidFill>
                  <a:schemeClr val="accent5"/>
                </a:solidFill>
              </a:rPr>
              <a:t>内線番号</a:t>
            </a:r>
            <a:r>
              <a:rPr lang="en-US" altLang="ja-JP" sz="800" dirty="0" smtClean="0">
                <a:solidFill>
                  <a:schemeClr val="accent5"/>
                </a:solidFill>
              </a:rPr>
              <a:t>": "</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施設型</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連絡先</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内線番号</a:t>
            </a:r>
            <a:r>
              <a:rPr lang="en-US" altLang="ja-JP" sz="800" dirty="0" smtClean="0">
                <a:solidFill>
                  <a:schemeClr val="accent5"/>
                </a:solidFill>
              </a:rPr>
              <a:t>",</a:t>
            </a:r>
          </a:p>
          <a:p>
            <a:r>
              <a:rPr lang="en-US" altLang="ja-JP" sz="800" dirty="0" smtClean="0">
                <a:solidFill>
                  <a:schemeClr val="accent5"/>
                </a:solidFill>
              </a:rPr>
              <a:t>"</a:t>
            </a:r>
            <a:r>
              <a:rPr lang="ja-JP" altLang="en-US" sz="800" dirty="0" smtClean="0">
                <a:solidFill>
                  <a:schemeClr val="accent5"/>
                </a:solidFill>
              </a:rPr>
              <a:t>災害種別</a:t>
            </a:r>
            <a:r>
              <a:rPr lang="en-US" altLang="ja-JP" sz="800" dirty="0" smtClean="0">
                <a:solidFill>
                  <a:schemeClr val="accent5"/>
                </a:solidFill>
              </a:rPr>
              <a:t>_</a:t>
            </a:r>
            <a:r>
              <a:rPr lang="ja-JP" altLang="en-US" sz="800" dirty="0" smtClean="0">
                <a:solidFill>
                  <a:schemeClr val="accent5"/>
                </a:solidFill>
              </a:rPr>
              <a:t>洪水</a:t>
            </a:r>
            <a:r>
              <a:rPr lang="en-US" altLang="ja-JP" sz="800" dirty="0" smtClean="0">
                <a:solidFill>
                  <a:schemeClr val="accent5"/>
                </a:solidFill>
              </a:rPr>
              <a:t>": "</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施設型</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種別コード</a:t>
            </a:r>
            <a:r>
              <a:rPr lang="en-US" altLang="ja-JP" sz="800" dirty="0" smtClean="0">
                <a:solidFill>
                  <a:schemeClr val="accent5"/>
                </a:solidFill>
              </a:rPr>
              <a:t>[</a:t>
            </a:r>
            <a:r>
              <a:rPr lang="ja-JP" altLang="en-US" sz="800" dirty="0" smtClean="0">
                <a:solidFill>
                  <a:schemeClr val="accent5"/>
                </a:solidFill>
              </a:rPr>
              <a:t>災害種別</a:t>
            </a:r>
            <a:r>
              <a:rPr lang="en-US" altLang="ja-JP" sz="800" dirty="0" smtClean="0">
                <a:solidFill>
                  <a:schemeClr val="accent5"/>
                </a:solidFill>
              </a:rPr>
              <a:t>_</a:t>
            </a:r>
            <a:r>
              <a:rPr lang="ja-JP" altLang="en-US" sz="800" dirty="0" smtClean="0">
                <a:solidFill>
                  <a:schemeClr val="accent5"/>
                </a:solidFill>
              </a:rPr>
              <a:t>洪水</a:t>
            </a:r>
            <a:r>
              <a:rPr lang="en-US" altLang="ja-JP" sz="800" dirty="0" smtClean="0">
                <a:solidFill>
                  <a:schemeClr val="accent5"/>
                </a:solidFill>
              </a:rPr>
              <a:t>]&gt;</a:t>
            </a:r>
            <a:r>
              <a:rPr lang="en-US" altLang="ja-JP" sz="800" dirty="0" err="1" smtClean="0">
                <a:solidFill>
                  <a:schemeClr val="accent5"/>
                </a:solidFill>
              </a:rPr>
              <a:t>ic</a:t>
            </a:r>
            <a:r>
              <a:rPr lang="en-US" altLang="ja-JP" sz="800" dirty="0" smtClean="0">
                <a:solidFill>
                  <a:schemeClr val="accent5"/>
                </a:solidFill>
              </a:rPr>
              <a:t>:</a:t>
            </a:r>
            <a:r>
              <a:rPr lang="ja-JP" altLang="en-US" sz="800" dirty="0" smtClean="0">
                <a:solidFill>
                  <a:schemeClr val="accent5"/>
                </a:solidFill>
              </a:rPr>
              <a:t>識別値</a:t>
            </a:r>
            <a:r>
              <a:rPr lang="en-US" altLang="ja-JP" sz="800" dirty="0" smtClean="0">
                <a:solidFill>
                  <a:schemeClr val="accent5"/>
                </a:solidFill>
              </a:rPr>
              <a:t>",</a:t>
            </a:r>
          </a:p>
          <a:p>
            <a:r>
              <a:rPr lang="en-US" altLang="ja-JP" sz="800" dirty="0" smtClean="0">
                <a:solidFill>
                  <a:srgbClr val="FF0000"/>
                </a:solidFill>
              </a:rPr>
              <a:t>"</a:t>
            </a:r>
            <a:r>
              <a:rPr lang="ja-JP" altLang="en-US" sz="800" dirty="0" smtClean="0">
                <a:solidFill>
                  <a:srgbClr val="FF0000"/>
                </a:solidFill>
              </a:rPr>
              <a:t>備考</a:t>
            </a:r>
            <a:r>
              <a:rPr lang="en-US" altLang="ja-JP" sz="800" dirty="0" smtClean="0">
                <a:solidFill>
                  <a:srgbClr val="FF0000"/>
                </a:solidFill>
              </a:rPr>
              <a:t>": "</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施設型</a:t>
            </a:r>
            <a:r>
              <a:rPr lang="en-US" altLang="ja-JP" sz="800" dirty="0" smtClean="0">
                <a:solidFill>
                  <a:srgbClr val="FF0000"/>
                </a:solidFill>
              </a:rPr>
              <a:t>&gt;</a:t>
            </a:r>
            <a:r>
              <a:rPr lang="en-US" altLang="ja-JP" sz="800" dirty="0" err="1" smtClean="0">
                <a:solidFill>
                  <a:srgbClr val="FF0000"/>
                </a:solidFill>
              </a:rPr>
              <a:t>ic</a:t>
            </a:r>
            <a:r>
              <a:rPr lang="en-US" altLang="ja-JP" sz="800" dirty="0" smtClean="0">
                <a:solidFill>
                  <a:srgbClr val="FF0000"/>
                </a:solidFill>
              </a:rPr>
              <a:t>:</a:t>
            </a:r>
            <a:r>
              <a:rPr lang="ja-JP" altLang="en-US" sz="800" dirty="0" smtClean="0">
                <a:solidFill>
                  <a:srgbClr val="FF0000"/>
                </a:solidFill>
              </a:rPr>
              <a:t>備考</a:t>
            </a:r>
            <a:r>
              <a:rPr lang="en-US" altLang="ja-JP" sz="800" dirty="0" smtClean="0">
                <a:solidFill>
                  <a:srgbClr val="FF0000"/>
                </a:solidFill>
              </a:rPr>
              <a:t>"</a:t>
            </a:r>
          </a:p>
        </p:txBody>
      </p:sp>
      <p:sp>
        <p:nvSpPr>
          <p:cNvPr id="10" name="テキスト ボックス 9"/>
          <p:cNvSpPr txBox="1"/>
          <p:nvPr/>
        </p:nvSpPr>
        <p:spPr>
          <a:xfrm>
            <a:off x="4844143" y="1054531"/>
            <a:ext cx="2677886" cy="369332"/>
          </a:xfrm>
          <a:prstGeom prst="rect">
            <a:avLst/>
          </a:prstGeom>
          <a:noFill/>
        </p:spPr>
        <p:txBody>
          <a:bodyPr wrap="square" rtlCol="0">
            <a:spAutoFit/>
          </a:bodyPr>
          <a:lstStyle/>
          <a:p>
            <a:r>
              <a:rPr kumimoji="1" lang="ja-JP" altLang="en-US" dirty="0" smtClean="0"/>
              <a:t>施設</a:t>
            </a:r>
            <a:r>
              <a:rPr kumimoji="1" lang="en-US" altLang="ja-JP" dirty="0" smtClean="0"/>
              <a:t>Mapping A</a:t>
            </a:r>
            <a:endParaRPr kumimoji="1" lang="ja-JP" altLang="en-US" dirty="0"/>
          </a:p>
        </p:txBody>
      </p:sp>
      <p:sp>
        <p:nvSpPr>
          <p:cNvPr id="11" name="テキスト ボックス 10"/>
          <p:cNvSpPr txBox="1"/>
          <p:nvPr/>
        </p:nvSpPr>
        <p:spPr>
          <a:xfrm>
            <a:off x="691242" y="869865"/>
            <a:ext cx="3288475" cy="369332"/>
          </a:xfrm>
          <a:prstGeom prst="rect">
            <a:avLst/>
          </a:prstGeom>
          <a:noFill/>
        </p:spPr>
        <p:txBody>
          <a:bodyPr wrap="square" rtlCol="0">
            <a:spAutoFit/>
          </a:bodyPr>
          <a:lstStyle/>
          <a:p>
            <a:r>
              <a:rPr lang="ja-JP" altLang="en-US" dirty="0"/>
              <a:t>施設</a:t>
            </a:r>
            <a:r>
              <a:rPr kumimoji="1" lang="en-US" altLang="ja-JP" dirty="0" smtClean="0"/>
              <a:t>Model X</a:t>
            </a:r>
            <a:endParaRPr kumimoji="1" lang="ja-JP" altLang="en-US" dirty="0"/>
          </a:p>
        </p:txBody>
      </p:sp>
      <p:sp>
        <p:nvSpPr>
          <p:cNvPr id="12" name="テキスト ボックス 11"/>
          <p:cNvSpPr txBox="1"/>
          <p:nvPr/>
        </p:nvSpPr>
        <p:spPr>
          <a:xfrm>
            <a:off x="4844143" y="3296305"/>
            <a:ext cx="2677886" cy="369332"/>
          </a:xfrm>
          <a:prstGeom prst="rect">
            <a:avLst/>
          </a:prstGeom>
          <a:noFill/>
        </p:spPr>
        <p:txBody>
          <a:bodyPr wrap="square" rtlCol="0">
            <a:spAutoFit/>
          </a:bodyPr>
          <a:lstStyle/>
          <a:p>
            <a:r>
              <a:rPr kumimoji="1" lang="ja-JP" altLang="en-US" dirty="0" smtClean="0"/>
              <a:t>施設</a:t>
            </a:r>
            <a:r>
              <a:rPr kumimoji="1" lang="en-US" altLang="ja-JP" dirty="0" smtClean="0"/>
              <a:t>Mapping B</a:t>
            </a:r>
            <a:endParaRPr kumimoji="1" lang="ja-JP" altLang="en-US" dirty="0"/>
          </a:p>
        </p:txBody>
      </p:sp>
      <p:graphicFrame>
        <p:nvGraphicFramePr>
          <p:cNvPr id="13" name="表 12"/>
          <p:cNvGraphicFramePr>
            <a:graphicFrameLocks noGrp="1"/>
          </p:cNvGraphicFramePr>
          <p:nvPr>
            <p:extLst>
              <p:ext uri="{D42A27DB-BD31-4B8C-83A1-F6EECF244321}">
                <p14:modId xmlns:p14="http://schemas.microsoft.com/office/powerpoint/2010/main" val="3592072652"/>
              </p:ext>
            </p:extLst>
          </p:nvPr>
        </p:nvGraphicFramePr>
        <p:xfrm>
          <a:off x="8708577" y="1470807"/>
          <a:ext cx="3298368" cy="662760"/>
        </p:xfrm>
        <a:graphic>
          <a:graphicData uri="http://schemas.openxmlformats.org/drawingml/2006/table">
            <a:tbl>
              <a:tblPr firstRow="1" bandRow="1">
                <a:tableStyleId>{5C22544A-7EE6-4342-B048-85BDC9FD1C3A}</a:tableStyleId>
              </a:tblPr>
              <a:tblGrid>
                <a:gridCol w="549728"/>
                <a:gridCol w="549728"/>
                <a:gridCol w="549728"/>
                <a:gridCol w="549728"/>
                <a:gridCol w="549728"/>
                <a:gridCol w="549728"/>
              </a:tblGrid>
              <a:tr h="435613">
                <a:tc>
                  <a:txBody>
                    <a:bodyPr/>
                    <a:lstStyle/>
                    <a:p>
                      <a:r>
                        <a:rPr kumimoji="1" lang="ja-JP" altLang="en-US" sz="800" dirty="0" smtClean="0">
                          <a:solidFill>
                            <a:srgbClr val="FF0000"/>
                          </a:solidFill>
                        </a:rPr>
                        <a:t>名称</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住所</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chemeClr val="accent6"/>
                          </a:solidFill>
                        </a:rPr>
                        <a:t>想定収容人数</a:t>
                      </a:r>
                      <a:endParaRPr kumimoji="1" lang="ja-JP" altLang="en-US" sz="800" dirty="0">
                        <a:solidFill>
                          <a:schemeClr val="accent6"/>
                        </a:solidFill>
                      </a:endParaRPr>
                    </a:p>
                  </a:txBody>
                  <a:tcPr>
                    <a:solidFill>
                      <a:schemeClr val="accent1">
                        <a:lumMod val="40000"/>
                        <a:lumOff val="60000"/>
                      </a:schemeClr>
                    </a:solidFill>
                  </a:tcPr>
                </a:tc>
                <a:tc>
                  <a:txBody>
                    <a:bodyPr/>
                    <a:lstStyle/>
                    <a:p>
                      <a:r>
                        <a:rPr kumimoji="1" lang="en-US" altLang="ja-JP" sz="800" dirty="0" smtClean="0">
                          <a:solidFill>
                            <a:schemeClr val="accent6"/>
                          </a:solidFill>
                        </a:rPr>
                        <a:t>URL</a:t>
                      </a:r>
                      <a:endParaRPr kumimoji="1" lang="ja-JP" altLang="en-US" sz="800" dirty="0">
                        <a:solidFill>
                          <a:schemeClr val="accent6"/>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連絡先</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備考</a:t>
                      </a:r>
                      <a:endParaRPr kumimoji="1" lang="ja-JP" altLang="en-US" sz="800" dirty="0">
                        <a:solidFill>
                          <a:srgbClr val="FF0000"/>
                        </a:solidFill>
                      </a:endParaRPr>
                    </a:p>
                  </a:txBody>
                  <a:tcPr>
                    <a:solidFill>
                      <a:schemeClr val="accent1">
                        <a:lumMod val="40000"/>
                        <a:lumOff val="60000"/>
                      </a:schemeClr>
                    </a:solidFill>
                  </a:tcPr>
                </a:tc>
              </a:tr>
              <a:tr h="227147">
                <a:tc>
                  <a:txBody>
                    <a:bodyPr/>
                    <a:lstStyle/>
                    <a:p>
                      <a:endParaRPr kumimoji="1" lang="ja-JP" altLang="en-US" sz="800"/>
                    </a:p>
                  </a:txBody>
                  <a:tcPr/>
                </a:tc>
                <a:tc>
                  <a:txBody>
                    <a:bodyPr/>
                    <a:lstStyle/>
                    <a:p>
                      <a:endParaRPr kumimoji="1" lang="ja-JP" altLang="en-US" sz="800"/>
                    </a:p>
                  </a:txBody>
                  <a:tcPr/>
                </a:tc>
                <a:tc>
                  <a:txBody>
                    <a:bodyPr/>
                    <a:lstStyle/>
                    <a:p>
                      <a:endParaRPr kumimoji="1" lang="ja-JP" altLang="en-US" sz="800" dirty="0"/>
                    </a:p>
                  </a:txBody>
                  <a:tcPr/>
                </a:tc>
                <a:tc>
                  <a:txBody>
                    <a:bodyPr/>
                    <a:lstStyle/>
                    <a:p>
                      <a:endParaRPr kumimoji="1" lang="ja-JP" altLang="en-US" sz="800"/>
                    </a:p>
                  </a:txBody>
                  <a:tcPr/>
                </a:tc>
                <a:tc>
                  <a:txBody>
                    <a:bodyPr/>
                    <a:lstStyle/>
                    <a:p>
                      <a:endParaRPr kumimoji="1" lang="ja-JP" altLang="en-US" sz="800" dirty="0"/>
                    </a:p>
                  </a:txBody>
                  <a:tcPr/>
                </a:tc>
                <a:tc>
                  <a:txBody>
                    <a:bodyPr/>
                    <a:lstStyle/>
                    <a:p>
                      <a:endParaRPr kumimoji="1" lang="ja-JP" altLang="en-US" sz="800" dirty="0"/>
                    </a:p>
                  </a:txBody>
                  <a:tcPr/>
                </a:tc>
              </a:tr>
            </a:tbl>
          </a:graphicData>
        </a:graphic>
      </p:graphicFrame>
      <p:graphicFrame>
        <p:nvGraphicFramePr>
          <p:cNvPr id="14" name="表 13"/>
          <p:cNvGraphicFramePr>
            <a:graphicFrameLocks noGrp="1"/>
          </p:cNvGraphicFramePr>
          <p:nvPr>
            <p:extLst>
              <p:ext uri="{D42A27DB-BD31-4B8C-83A1-F6EECF244321}">
                <p14:modId xmlns:p14="http://schemas.microsoft.com/office/powerpoint/2010/main" val="2096792821"/>
              </p:ext>
            </p:extLst>
          </p:nvPr>
        </p:nvGraphicFramePr>
        <p:xfrm>
          <a:off x="8757562" y="2633545"/>
          <a:ext cx="2868380" cy="662760"/>
        </p:xfrm>
        <a:graphic>
          <a:graphicData uri="http://schemas.openxmlformats.org/drawingml/2006/table">
            <a:tbl>
              <a:tblPr firstRow="1" bandRow="1">
                <a:tableStyleId>{5C22544A-7EE6-4342-B048-85BDC9FD1C3A}</a:tableStyleId>
              </a:tblPr>
              <a:tblGrid>
                <a:gridCol w="573676"/>
                <a:gridCol w="573676"/>
                <a:gridCol w="573676"/>
                <a:gridCol w="738391"/>
                <a:gridCol w="408961"/>
              </a:tblGrid>
              <a:tr h="435613">
                <a:tc>
                  <a:txBody>
                    <a:bodyPr/>
                    <a:lstStyle/>
                    <a:p>
                      <a:r>
                        <a:rPr kumimoji="1" lang="ja-JP" altLang="en-US" sz="800" dirty="0" smtClean="0">
                          <a:solidFill>
                            <a:srgbClr val="FF0000"/>
                          </a:solidFill>
                        </a:rPr>
                        <a:t>名称</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住所</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en-US" altLang="ja-JP" sz="800" dirty="0" smtClean="0">
                          <a:solidFill>
                            <a:schemeClr val="accent6"/>
                          </a:solidFill>
                        </a:rPr>
                        <a:t>URL</a:t>
                      </a:r>
                      <a:endParaRPr kumimoji="1" lang="ja-JP" altLang="en-US" sz="800" dirty="0">
                        <a:solidFill>
                          <a:schemeClr val="accent6"/>
                        </a:solidFill>
                      </a:endParaRPr>
                    </a:p>
                  </a:txBody>
                  <a:tcPr>
                    <a:solidFill>
                      <a:schemeClr val="accent1">
                        <a:lumMod val="40000"/>
                        <a:lumOff val="60000"/>
                      </a:schemeClr>
                    </a:solidFill>
                  </a:tcPr>
                </a:tc>
                <a:tc>
                  <a:txBody>
                    <a:bodyPr/>
                    <a:lstStyle/>
                    <a:p>
                      <a:r>
                        <a:rPr kumimoji="1" lang="ja-JP" altLang="en-US" sz="800" dirty="0" smtClean="0">
                          <a:solidFill>
                            <a:schemeClr val="accent5"/>
                          </a:solidFill>
                        </a:rPr>
                        <a:t>電話番号</a:t>
                      </a:r>
                      <a:endParaRPr kumimoji="1" lang="ja-JP" altLang="en-US" sz="800" dirty="0">
                        <a:solidFill>
                          <a:schemeClr val="accent5"/>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備考</a:t>
                      </a:r>
                      <a:endParaRPr kumimoji="1" lang="ja-JP" altLang="en-US" sz="800" dirty="0">
                        <a:solidFill>
                          <a:srgbClr val="FF0000"/>
                        </a:solidFill>
                      </a:endParaRPr>
                    </a:p>
                  </a:txBody>
                  <a:tcPr>
                    <a:solidFill>
                      <a:schemeClr val="accent1">
                        <a:lumMod val="40000"/>
                        <a:lumOff val="60000"/>
                      </a:schemeClr>
                    </a:solidFill>
                  </a:tcPr>
                </a:tc>
              </a:tr>
              <a:tr h="227147">
                <a:tc>
                  <a:txBody>
                    <a:bodyPr/>
                    <a:lstStyle/>
                    <a:p>
                      <a:endParaRPr kumimoji="1" lang="ja-JP" altLang="en-US" sz="800"/>
                    </a:p>
                  </a:txBody>
                  <a:tcPr/>
                </a:tc>
                <a:tc>
                  <a:txBody>
                    <a:bodyPr/>
                    <a:lstStyle/>
                    <a:p>
                      <a:endParaRPr kumimoji="1" lang="ja-JP" altLang="en-US" sz="800"/>
                    </a:p>
                  </a:txBody>
                  <a:tcPr/>
                </a:tc>
                <a:tc>
                  <a:txBody>
                    <a:bodyPr/>
                    <a:lstStyle/>
                    <a:p>
                      <a:endParaRPr kumimoji="1" lang="ja-JP" altLang="en-US" sz="800"/>
                    </a:p>
                  </a:txBody>
                  <a:tcPr/>
                </a:tc>
                <a:tc>
                  <a:txBody>
                    <a:bodyPr/>
                    <a:lstStyle/>
                    <a:p>
                      <a:r>
                        <a:rPr kumimoji="1" lang="ja-JP" altLang="en-US" sz="800" b="1" dirty="0" smtClean="0">
                          <a:solidFill>
                            <a:schemeClr val="accent6"/>
                          </a:solidFill>
                        </a:rPr>
                        <a:t>連絡先</a:t>
                      </a:r>
                      <a:endParaRPr kumimoji="1" lang="ja-JP" altLang="en-US" sz="800" b="1" dirty="0">
                        <a:solidFill>
                          <a:schemeClr val="accent6"/>
                        </a:solidFill>
                      </a:endParaRPr>
                    </a:p>
                  </a:txBody>
                  <a:tcPr/>
                </a:tc>
                <a:tc>
                  <a:txBody>
                    <a:bodyPr/>
                    <a:lstStyle/>
                    <a:p>
                      <a:endParaRPr kumimoji="1" lang="ja-JP" altLang="en-US" sz="800" dirty="0"/>
                    </a:p>
                  </a:txBody>
                  <a:tcPr/>
                </a:tc>
              </a:tr>
            </a:tbl>
          </a:graphicData>
        </a:graphic>
      </p:graphicFrame>
      <p:sp>
        <p:nvSpPr>
          <p:cNvPr id="15" name="テキスト ボックス 14"/>
          <p:cNvSpPr txBox="1"/>
          <p:nvPr/>
        </p:nvSpPr>
        <p:spPr>
          <a:xfrm>
            <a:off x="8708575" y="1036152"/>
            <a:ext cx="2677886" cy="369332"/>
          </a:xfrm>
          <a:prstGeom prst="rect">
            <a:avLst/>
          </a:prstGeom>
          <a:noFill/>
        </p:spPr>
        <p:txBody>
          <a:bodyPr wrap="square" rtlCol="0">
            <a:spAutoFit/>
          </a:bodyPr>
          <a:lstStyle/>
          <a:p>
            <a:r>
              <a:rPr lang="ja-JP" altLang="en-US" dirty="0" smtClean="0"/>
              <a:t>施設公開データ </a:t>
            </a:r>
            <a:r>
              <a:rPr lang="en-US" altLang="ja-JP" dirty="0" smtClean="0"/>
              <a:t>N1</a:t>
            </a:r>
            <a:endParaRPr kumimoji="1" lang="ja-JP" altLang="en-US" dirty="0"/>
          </a:p>
        </p:txBody>
      </p:sp>
      <p:sp>
        <p:nvSpPr>
          <p:cNvPr id="16" name="テキスト ボックス 15"/>
          <p:cNvSpPr txBox="1"/>
          <p:nvPr/>
        </p:nvSpPr>
        <p:spPr>
          <a:xfrm>
            <a:off x="8708575" y="2218137"/>
            <a:ext cx="2677886" cy="369332"/>
          </a:xfrm>
          <a:prstGeom prst="rect">
            <a:avLst/>
          </a:prstGeom>
          <a:noFill/>
        </p:spPr>
        <p:txBody>
          <a:bodyPr wrap="square" rtlCol="0">
            <a:spAutoFit/>
          </a:bodyPr>
          <a:lstStyle/>
          <a:p>
            <a:r>
              <a:rPr lang="ja-JP" altLang="en-US" dirty="0" smtClean="0"/>
              <a:t>施設公開データ </a:t>
            </a:r>
            <a:r>
              <a:rPr lang="en-US" altLang="ja-JP" dirty="0" smtClean="0"/>
              <a:t>N2</a:t>
            </a:r>
            <a:endParaRPr kumimoji="1" lang="ja-JP" altLang="en-US" dirty="0"/>
          </a:p>
        </p:txBody>
      </p:sp>
      <p:graphicFrame>
        <p:nvGraphicFramePr>
          <p:cNvPr id="17" name="表 16"/>
          <p:cNvGraphicFramePr>
            <a:graphicFrameLocks noGrp="1"/>
          </p:cNvGraphicFramePr>
          <p:nvPr>
            <p:extLst>
              <p:ext uri="{D42A27DB-BD31-4B8C-83A1-F6EECF244321}">
                <p14:modId xmlns:p14="http://schemas.microsoft.com/office/powerpoint/2010/main" val="3376930585"/>
              </p:ext>
            </p:extLst>
          </p:nvPr>
        </p:nvGraphicFramePr>
        <p:xfrm>
          <a:off x="8708577" y="3834777"/>
          <a:ext cx="3298368" cy="662760"/>
        </p:xfrm>
        <a:graphic>
          <a:graphicData uri="http://schemas.openxmlformats.org/drawingml/2006/table">
            <a:tbl>
              <a:tblPr firstRow="1" bandRow="1">
                <a:tableStyleId>{5C22544A-7EE6-4342-B048-85BDC9FD1C3A}</a:tableStyleId>
              </a:tblPr>
              <a:tblGrid>
                <a:gridCol w="549728"/>
                <a:gridCol w="723895"/>
                <a:gridCol w="478972"/>
                <a:gridCol w="446317"/>
                <a:gridCol w="657593"/>
                <a:gridCol w="441863"/>
              </a:tblGrid>
              <a:tr h="435613">
                <a:tc>
                  <a:txBody>
                    <a:bodyPr/>
                    <a:lstStyle/>
                    <a:p>
                      <a:r>
                        <a:rPr kumimoji="1" lang="ja-JP" altLang="en-US" sz="800" dirty="0" smtClean="0">
                          <a:solidFill>
                            <a:srgbClr val="FF0000"/>
                          </a:solidFill>
                        </a:rPr>
                        <a:t>名称</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名称</a:t>
                      </a:r>
                      <a:r>
                        <a:rPr kumimoji="1" lang="en-US" altLang="ja-JP" sz="800" dirty="0" smtClean="0">
                          <a:solidFill>
                            <a:srgbClr val="FF0000"/>
                          </a:solidFill>
                        </a:rPr>
                        <a:t>_</a:t>
                      </a:r>
                      <a:r>
                        <a:rPr kumimoji="1" lang="ja-JP" altLang="en-US" sz="800" dirty="0" smtClean="0">
                          <a:solidFill>
                            <a:srgbClr val="FF0000"/>
                          </a:solidFill>
                        </a:rPr>
                        <a:t>カナ</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住所</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chemeClr val="accent5"/>
                          </a:solidFill>
                        </a:rPr>
                        <a:t>緯度</a:t>
                      </a:r>
                      <a:endParaRPr kumimoji="1" lang="ja-JP" altLang="en-US" sz="800" dirty="0">
                        <a:solidFill>
                          <a:schemeClr val="accent5"/>
                        </a:solidFill>
                      </a:endParaRPr>
                    </a:p>
                  </a:txBody>
                  <a:tcPr>
                    <a:solidFill>
                      <a:schemeClr val="accent1">
                        <a:lumMod val="40000"/>
                        <a:lumOff val="60000"/>
                      </a:schemeClr>
                    </a:solidFill>
                  </a:tcPr>
                </a:tc>
                <a:tc>
                  <a:txBody>
                    <a:bodyPr/>
                    <a:lstStyle/>
                    <a:p>
                      <a:r>
                        <a:rPr kumimoji="1" lang="ja-JP" altLang="en-US" sz="800" dirty="0" smtClean="0">
                          <a:solidFill>
                            <a:schemeClr val="accent5"/>
                          </a:solidFill>
                        </a:rPr>
                        <a:t>軽度</a:t>
                      </a:r>
                      <a:endParaRPr kumimoji="1" lang="ja-JP" altLang="en-US" sz="800" dirty="0">
                        <a:solidFill>
                          <a:schemeClr val="accent5"/>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備考</a:t>
                      </a:r>
                      <a:endParaRPr kumimoji="1" lang="ja-JP" altLang="en-US" sz="800" dirty="0">
                        <a:solidFill>
                          <a:srgbClr val="FF0000"/>
                        </a:solidFill>
                      </a:endParaRPr>
                    </a:p>
                  </a:txBody>
                  <a:tcPr>
                    <a:solidFill>
                      <a:schemeClr val="accent1">
                        <a:lumMod val="40000"/>
                        <a:lumOff val="60000"/>
                      </a:schemeClr>
                    </a:solidFill>
                  </a:tcPr>
                </a:tc>
              </a:tr>
              <a:tr h="227147">
                <a:tc>
                  <a:txBody>
                    <a:bodyPr/>
                    <a:lstStyle/>
                    <a:p>
                      <a:endParaRPr kumimoji="1" lang="ja-JP" altLang="en-US" sz="800"/>
                    </a:p>
                  </a:txBody>
                  <a:tcPr/>
                </a:tc>
                <a:tc>
                  <a:txBody>
                    <a:bodyPr/>
                    <a:lstStyle/>
                    <a:p>
                      <a:endParaRPr kumimoji="1" lang="ja-JP" altLang="en-US" sz="800"/>
                    </a:p>
                  </a:txBody>
                  <a:tcPr/>
                </a:tc>
                <a:tc>
                  <a:txBody>
                    <a:bodyPr/>
                    <a:lstStyle/>
                    <a:p>
                      <a:endParaRPr kumimoji="1" lang="ja-JP" altLang="en-US" sz="800"/>
                    </a:p>
                  </a:txBody>
                  <a:tcPr/>
                </a:tc>
                <a:tc>
                  <a:txBody>
                    <a:bodyPr/>
                    <a:lstStyle/>
                    <a:p>
                      <a:endParaRPr kumimoji="1" lang="ja-JP" altLang="en-US" sz="800"/>
                    </a:p>
                  </a:txBody>
                  <a:tcPr/>
                </a:tc>
                <a:tc>
                  <a:txBody>
                    <a:bodyPr/>
                    <a:lstStyle/>
                    <a:p>
                      <a:endParaRPr kumimoji="1" lang="ja-JP" altLang="en-US" sz="800" dirty="0"/>
                    </a:p>
                  </a:txBody>
                  <a:tcPr/>
                </a:tc>
                <a:tc>
                  <a:txBody>
                    <a:bodyPr/>
                    <a:lstStyle/>
                    <a:p>
                      <a:endParaRPr kumimoji="1" lang="ja-JP" altLang="en-US" sz="800" dirty="0"/>
                    </a:p>
                  </a:txBody>
                  <a:tcPr/>
                </a:tc>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1453576736"/>
              </p:ext>
            </p:extLst>
          </p:nvPr>
        </p:nvGraphicFramePr>
        <p:xfrm>
          <a:off x="8757564" y="4997515"/>
          <a:ext cx="2748640" cy="662760"/>
        </p:xfrm>
        <a:graphic>
          <a:graphicData uri="http://schemas.openxmlformats.org/drawingml/2006/table">
            <a:tbl>
              <a:tblPr firstRow="1" bandRow="1">
                <a:tableStyleId>{5C22544A-7EE6-4342-B048-85BDC9FD1C3A}</a:tableStyleId>
              </a:tblPr>
              <a:tblGrid>
                <a:gridCol w="549728"/>
                <a:gridCol w="549728"/>
                <a:gridCol w="549728"/>
                <a:gridCol w="669961"/>
                <a:gridCol w="429495"/>
              </a:tblGrid>
              <a:tr h="435613">
                <a:tc>
                  <a:txBody>
                    <a:bodyPr/>
                    <a:lstStyle/>
                    <a:p>
                      <a:r>
                        <a:rPr kumimoji="1" lang="ja-JP" altLang="en-US" sz="800" dirty="0" smtClean="0">
                          <a:solidFill>
                            <a:srgbClr val="FF0000"/>
                          </a:solidFill>
                        </a:rPr>
                        <a:t>名称</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住所</a:t>
                      </a:r>
                      <a:endParaRPr kumimoji="1" lang="ja-JP" altLang="en-US" sz="800" dirty="0">
                        <a:solidFill>
                          <a:srgbClr val="FF0000"/>
                        </a:solidFill>
                      </a:endParaRPr>
                    </a:p>
                  </a:txBody>
                  <a:tcPr>
                    <a:solidFill>
                      <a:schemeClr val="accent1">
                        <a:lumMod val="40000"/>
                        <a:lumOff val="60000"/>
                      </a:schemeClr>
                    </a:solidFill>
                  </a:tcPr>
                </a:tc>
                <a:tc>
                  <a:txBody>
                    <a:bodyPr/>
                    <a:lstStyle/>
                    <a:p>
                      <a:r>
                        <a:rPr kumimoji="1" lang="ja-JP" altLang="en-US" sz="800" dirty="0" smtClean="0">
                          <a:solidFill>
                            <a:schemeClr val="accent5"/>
                          </a:solidFill>
                        </a:rPr>
                        <a:t>災害種別</a:t>
                      </a:r>
                      <a:r>
                        <a:rPr kumimoji="1" lang="en-US" altLang="ja-JP" sz="800" dirty="0" smtClean="0">
                          <a:solidFill>
                            <a:schemeClr val="accent5"/>
                          </a:solidFill>
                        </a:rPr>
                        <a:t>_</a:t>
                      </a:r>
                      <a:r>
                        <a:rPr kumimoji="1" lang="ja-JP" altLang="en-US" sz="800" dirty="0" smtClean="0">
                          <a:solidFill>
                            <a:schemeClr val="accent5"/>
                          </a:solidFill>
                        </a:rPr>
                        <a:t>洪水</a:t>
                      </a:r>
                      <a:endParaRPr kumimoji="1" lang="ja-JP" altLang="en-US" sz="800" dirty="0">
                        <a:solidFill>
                          <a:schemeClr val="accent5"/>
                        </a:solidFill>
                      </a:endParaRPr>
                    </a:p>
                  </a:txBody>
                  <a:tcPr>
                    <a:solidFill>
                      <a:schemeClr val="accent1">
                        <a:lumMod val="40000"/>
                        <a:lumOff val="60000"/>
                      </a:schemeClr>
                    </a:solidFill>
                  </a:tcPr>
                </a:tc>
                <a:tc>
                  <a:txBody>
                    <a:bodyPr/>
                    <a:lstStyle/>
                    <a:p>
                      <a:r>
                        <a:rPr kumimoji="1" lang="ja-JP" altLang="en-US" sz="800" dirty="0" smtClean="0">
                          <a:solidFill>
                            <a:schemeClr val="accent6"/>
                          </a:solidFill>
                        </a:rPr>
                        <a:t>連絡先</a:t>
                      </a:r>
                      <a:endParaRPr kumimoji="1" lang="ja-JP" altLang="en-US" sz="800" dirty="0">
                        <a:solidFill>
                          <a:schemeClr val="accent6"/>
                        </a:solidFill>
                      </a:endParaRPr>
                    </a:p>
                  </a:txBody>
                  <a:tcPr>
                    <a:solidFill>
                      <a:schemeClr val="accent1">
                        <a:lumMod val="40000"/>
                        <a:lumOff val="60000"/>
                      </a:schemeClr>
                    </a:solidFill>
                  </a:tcPr>
                </a:tc>
                <a:tc>
                  <a:txBody>
                    <a:bodyPr/>
                    <a:lstStyle/>
                    <a:p>
                      <a:r>
                        <a:rPr kumimoji="1" lang="ja-JP" altLang="en-US" sz="800" dirty="0" smtClean="0">
                          <a:solidFill>
                            <a:srgbClr val="FF0000"/>
                          </a:solidFill>
                        </a:rPr>
                        <a:t>備考</a:t>
                      </a:r>
                      <a:endParaRPr kumimoji="1" lang="ja-JP" altLang="en-US" sz="800" dirty="0">
                        <a:solidFill>
                          <a:srgbClr val="FF0000"/>
                        </a:solidFill>
                      </a:endParaRPr>
                    </a:p>
                  </a:txBody>
                  <a:tcPr>
                    <a:solidFill>
                      <a:schemeClr val="accent1">
                        <a:lumMod val="40000"/>
                        <a:lumOff val="60000"/>
                      </a:schemeClr>
                    </a:solidFill>
                  </a:tcPr>
                </a:tc>
              </a:tr>
              <a:tr h="227147">
                <a:tc>
                  <a:txBody>
                    <a:bodyPr/>
                    <a:lstStyle/>
                    <a:p>
                      <a:endParaRPr kumimoji="1" lang="ja-JP" altLang="en-US" sz="800"/>
                    </a:p>
                  </a:txBody>
                  <a:tcPr/>
                </a:tc>
                <a:tc>
                  <a:txBody>
                    <a:bodyPr/>
                    <a:lstStyle/>
                    <a:p>
                      <a:endParaRPr kumimoji="1" lang="ja-JP" altLang="en-US" sz="800"/>
                    </a:p>
                  </a:txBody>
                  <a:tcPr/>
                </a:tc>
                <a:tc>
                  <a:txBody>
                    <a:bodyPr/>
                    <a:lstStyle/>
                    <a:p>
                      <a:r>
                        <a:rPr kumimoji="1" lang="ja-JP" altLang="en-US" sz="800" b="1" dirty="0" smtClean="0">
                          <a:solidFill>
                            <a:schemeClr val="accent6"/>
                          </a:solidFill>
                        </a:rPr>
                        <a:t>説明</a:t>
                      </a:r>
                      <a:endParaRPr kumimoji="1" lang="ja-JP" altLang="en-US" sz="800" b="1" dirty="0">
                        <a:solidFill>
                          <a:schemeClr val="accent6"/>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dirty="0" smtClean="0">
                          <a:solidFill>
                            <a:schemeClr val="accent5"/>
                          </a:solidFill>
                        </a:rPr>
                        <a:t>電話番号</a:t>
                      </a:r>
                    </a:p>
                  </a:txBody>
                  <a:tcPr/>
                </a:tc>
                <a:tc>
                  <a:txBody>
                    <a:bodyPr/>
                    <a:lstStyle/>
                    <a:p>
                      <a:endParaRPr kumimoji="1" lang="ja-JP" altLang="en-US" sz="800" dirty="0"/>
                    </a:p>
                  </a:txBody>
                  <a:tcPr/>
                </a:tc>
              </a:tr>
            </a:tbl>
          </a:graphicData>
        </a:graphic>
      </p:graphicFrame>
      <p:sp>
        <p:nvSpPr>
          <p:cNvPr id="19" name="テキスト ボックス 18"/>
          <p:cNvSpPr txBox="1"/>
          <p:nvPr/>
        </p:nvSpPr>
        <p:spPr>
          <a:xfrm>
            <a:off x="8708575" y="3400122"/>
            <a:ext cx="2677886" cy="369332"/>
          </a:xfrm>
          <a:prstGeom prst="rect">
            <a:avLst/>
          </a:prstGeom>
          <a:noFill/>
        </p:spPr>
        <p:txBody>
          <a:bodyPr wrap="square" rtlCol="0">
            <a:spAutoFit/>
          </a:bodyPr>
          <a:lstStyle/>
          <a:p>
            <a:r>
              <a:rPr lang="ja-JP" altLang="en-US" dirty="0" smtClean="0"/>
              <a:t>施設公開データ </a:t>
            </a:r>
            <a:r>
              <a:rPr lang="en-US" altLang="ja-JP" dirty="0" smtClean="0"/>
              <a:t>N3</a:t>
            </a:r>
            <a:endParaRPr kumimoji="1" lang="ja-JP" altLang="en-US" dirty="0"/>
          </a:p>
        </p:txBody>
      </p:sp>
      <p:sp>
        <p:nvSpPr>
          <p:cNvPr id="20" name="テキスト ボックス 19"/>
          <p:cNvSpPr txBox="1"/>
          <p:nvPr/>
        </p:nvSpPr>
        <p:spPr>
          <a:xfrm>
            <a:off x="8708575" y="4582107"/>
            <a:ext cx="2677886" cy="369332"/>
          </a:xfrm>
          <a:prstGeom prst="rect">
            <a:avLst/>
          </a:prstGeom>
          <a:noFill/>
        </p:spPr>
        <p:txBody>
          <a:bodyPr wrap="square" rtlCol="0">
            <a:spAutoFit/>
          </a:bodyPr>
          <a:lstStyle/>
          <a:p>
            <a:r>
              <a:rPr lang="ja-JP" altLang="en-US" dirty="0" smtClean="0"/>
              <a:t>施設公開データ </a:t>
            </a:r>
            <a:r>
              <a:rPr lang="en-US" altLang="ja-JP" dirty="0" smtClean="0"/>
              <a:t>N4</a:t>
            </a:r>
            <a:endParaRPr kumimoji="1" lang="ja-JP" altLang="en-US" dirty="0"/>
          </a:p>
        </p:txBody>
      </p:sp>
      <p:cxnSp>
        <p:nvCxnSpPr>
          <p:cNvPr id="22" name="直線矢印コネクタ 21"/>
          <p:cNvCxnSpPr/>
          <p:nvPr/>
        </p:nvCxnSpPr>
        <p:spPr>
          <a:xfrm flipH="1">
            <a:off x="8224159" y="1707273"/>
            <a:ext cx="413657" cy="30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a:off x="8273146" y="2752301"/>
            <a:ext cx="413657" cy="30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H="1">
            <a:off x="8224159" y="4036816"/>
            <a:ext cx="413657" cy="30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flipH="1">
            <a:off x="8273146" y="5158044"/>
            <a:ext cx="413657" cy="30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H="1">
            <a:off x="8224158" y="2904179"/>
            <a:ext cx="413659" cy="959889"/>
          </a:xfrm>
          <a:prstGeom prst="straightConnector1">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H="1" flipV="1">
            <a:off x="8153400" y="3001549"/>
            <a:ext cx="484417" cy="940653"/>
          </a:xfrm>
          <a:prstGeom prst="straightConnector1">
            <a:avLst/>
          </a:prstGeom>
          <a:ln w="38100">
            <a:solidFill>
              <a:schemeClr val="accent6">
                <a:lumMod val="60000"/>
                <a:lumOff val="4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flipV="1">
            <a:off x="8104415" y="3188028"/>
            <a:ext cx="582388" cy="1875102"/>
          </a:xfrm>
          <a:prstGeom prst="straightConnector1">
            <a:avLst/>
          </a:prstGeom>
          <a:ln w="38100">
            <a:solidFill>
              <a:srgbClr val="92D05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7" name="正方形/長方形 46"/>
          <p:cNvSpPr/>
          <p:nvPr/>
        </p:nvSpPr>
        <p:spPr>
          <a:xfrm>
            <a:off x="261256" y="706085"/>
            <a:ext cx="8011890" cy="5558452"/>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538842" y="204415"/>
            <a:ext cx="7301013" cy="369332"/>
          </a:xfrm>
          <a:prstGeom prst="rect">
            <a:avLst/>
          </a:prstGeom>
          <a:noFill/>
        </p:spPr>
        <p:txBody>
          <a:bodyPr wrap="square" rtlCol="0">
            <a:spAutoFit/>
          </a:bodyPr>
          <a:lstStyle/>
          <a:p>
            <a:r>
              <a:rPr lang="ja-JP" altLang="en-US" dirty="0" smtClean="0"/>
              <a:t>モデルとマッピングとデータの関係で理解して欲しいポイント</a:t>
            </a:r>
            <a:endParaRPr kumimoji="1" lang="ja-JP" altLang="en-US" dirty="0"/>
          </a:p>
        </p:txBody>
      </p:sp>
      <p:sp>
        <p:nvSpPr>
          <p:cNvPr id="2" name="スライド番号プレースホルダー 1"/>
          <p:cNvSpPr>
            <a:spLocks noGrp="1"/>
          </p:cNvSpPr>
          <p:nvPr>
            <p:ph type="sldNum" sz="quarter" idx="12"/>
          </p:nvPr>
        </p:nvSpPr>
        <p:spPr>
          <a:xfrm>
            <a:off x="8586852" y="6372975"/>
            <a:ext cx="2743200" cy="365125"/>
          </a:xfrm>
        </p:spPr>
        <p:txBody>
          <a:bodyPr/>
          <a:lstStyle/>
          <a:p>
            <a:fld id="{60C89348-5A69-46EF-BC1E-CC60A8B50B4E}" type="slidenum">
              <a:rPr kumimoji="1" lang="ja-JP" altLang="en-US" smtClean="0"/>
              <a:t>6</a:t>
            </a:fld>
            <a:endParaRPr kumimoji="1" lang="ja-JP" altLang="en-US" dirty="0"/>
          </a:p>
        </p:txBody>
      </p:sp>
      <p:sp>
        <p:nvSpPr>
          <p:cNvPr id="27" name="テキスト ボックス 26"/>
          <p:cNvSpPr txBox="1"/>
          <p:nvPr/>
        </p:nvSpPr>
        <p:spPr>
          <a:xfrm>
            <a:off x="516579" y="5561402"/>
            <a:ext cx="3663537" cy="461665"/>
          </a:xfrm>
          <a:prstGeom prst="rect">
            <a:avLst/>
          </a:prstGeom>
          <a:noFill/>
        </p:spPr>
        <p:txBody>
          <a:bodyPr wrap="square" rtlCol="0">
            <a:spAutoFit/>
          </a:bodyPr>
          <a:lstStyle/>
          <a:p>
            <a:r>
              <a:rPr lang="ja-JP" altLang="en-US" sz="1200" dirty="0" smtClean="0"/>
              <a:t>施設を表現するのに必要なデータを網羅的に抽出し構造化する。　モデル設計者が検討。　</a:t>
            </a:r>
            <a:endParaRPr kumimoji="1" lang="ja-JP" altLang="en-US" sz="1200" dirty="0"/>
          </a:p>
        </p:txBody>
      </p:sp>
      <p:sp>
        <p:nvSpPr>
          <p:cNvPr id="28" name="テキスト ボックス 27"/>
          <p:cNvSpPr txBox="1"/>
          <p:nvPr/>
        </p:nvSpPr>
        <p:spPr>
          <a:xfrm>
            <a:off x="4702631" y="5540994"/>
            <a:ext cx="3401784" cy="461665"/>
          </a:xfrm>
          <a:prstGeom prst="rect">
            <a:avLst/>
          </a:prstGeom>
          <a:noFill/>
        </p:spPr>
        <p:txBody>
          <a:bodyPr wrap="square" rtlCol="0">
            <a:spAutoFit/>
          </a:bodyPr>
          <a:lstStyle/>
          <a:p>
            <a:r>
              <a:rPr lang="ja-JP" altLang="en-US" sz="1200" dirty="0" smtClean="0"/>
              <a:t>データの利用目的に合わせて施設</a:t>
            </a:r>
            <a:r>
              <a:rPr lang="en-US" altLang="ja-JP" sz="1200" dirty="0" smtClean="0"/>
              <a:t>Model</a:t>
            </a:r>
            <a:r>
              <a:rPr lang="ja-JP" altLang="en-US" sz="1200" dirty="0" smtClean="0"/>
              <a:t>か</a:t>
            </a:r>
            <a:r>
              <a:rPr lang="ja-JP" altLang="en-US" sz="1200" dirty="0"/>
              <a:t>ら</a:t>
            </a:r>
            <a:r>
              <a:rPr lang="ja-JP" altLang="en-US" sz="1200" dirty="0" smtClean="0"/>
              <a:t>データ項目を割り当てる。　</a:t>
            </a:r>
            <a:r>
              <a:rPr lang="en-US" altLang="ja-JP" sz="1200" dirty="0" smtClean="0"/>
              <a:t>Mapping</a:t>
            </a:r>
            <a:r>
              <a:rPr lang="ja-JP" altLang="en-US" sz="1200" dirty="0" smtClean="0"/>
              <a:t>作成者が検討</a:t>
            </a:r>
            <a:endParaRPr kumimoji="1" lang="ja-JP" altLang="en-US" sz="1200" dirty="0"/>
          </a:p>
        </p:txBody>
      </p:sp>
      <p:sp>
        <p:nvSpPr>
          <p:cNvPr id="29" name="テキスト ボックス 28"/>
          <p:cNvSpPr txBox="1"/>
          <p:nvPr/>
        </p:nvSpPr>
        <p:spPr>
          <a:xfrm>
            <a:off x="8586852" y="5721247"/>
            <a:ext cx="3401784" cy="461665"/>
          </a:xfrm>
          <a:prstGeom prst="rect">
            <a:avLst/>
          </a:prstGeom>
          <a:noFill/>
        </p:spPr>
        <p:txBody>
          <a:bodyPr wrap="square" rtlCol="0">
            <a:spAutoFit/>
          </a:bodyPr>
          <a:lstStyle/>
          <a:p>
            <a:r>
              <a:rPr lang="ja-JP" altLang="en-US" sz="1200" dirty="0" smtClean="0"/>
              <a:t>既存データの項目を施設</a:t>
            </a:r>
            <a:r>
              <a:rPr lang="en-US" altLang="ja-JP" sz="1200" dirty="0" smtClean="0"/>
              <a:t>Model</a:t>
            </a:r>
            <a:r>
              <a:rPr lang="ja-JP" altLang="en-US" sz="1200" dirty="0" smtClean="0"/>
              <a:t>のデータ定義に</a:t>
            </a:r>
            <a:endParaRPr lang="en-US" altLang="ja-JP" sz="1200" dirty="0" smtClean="0"/>
          </a:p>
          <a:p>
            <a:r>
              <a:rPr lang="ja-JP" altLang="en-US" sz="1200" dirty="0" smtClean="0"/>
              <a:t>割り当てることも可能。　</a:t>
            </a:r>
            <a:r>
              <a:rPr lang="en-US" altLang="ja-JP" sz="1200" dirty="0" smtClean="0"/>
              <a:t>Mapping</a:t>
            </a:r>
            <a:r>
              <a:rPr lang="ja-JP" altLang="en-US" sz="1200" dirty="0" smtClean="0"/>
              <a:t>作成者が検討</a:t>
            </a:r>
            <a:endParaRPr kumimoji="1" lang="ja-JP" altLang="en-US" sz="1200" dirty="0"/>
          </a:p>
        </p:txBody>
      </p:sp>
    </p:spTree>
    <p:extLst>
      <p:ext uri="{BB962C8B-B14F-4D97-AF65-F5344CB8AC3E}">
        <p14:creationId xmlns:p14="http://schemas.microsoft.com/office/powerpoint/2010/main" val="3279956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7</a:t>
            </a:fld>
            <a:endParaRPr kumimoji="1" lang="ja-JP" altLang="en-US"/>
          </a:p>
        </p:txBody>
      </p:sp>
      <p:sp>
        <p:nvSpPr>
          <p:cNvPr id="5" name="テキスト ボックス 4"/>
          <p:cNvSpPr txBox="1"/>
          <p:nvPr/>
        </p:nvSpPr>
        <p:spPr>
          <a:xfrm>
            <a:off x="1089018" y="371426"/>
            <a:ext cx="4929945" cy="461665"/>
          </a:xfrm>
          <a:prstGeom prst="rect">
            <a:avLst/>
          </a:prstGeom>
          <a:noFill/>
        </p:spPr>
        <p:txBody>
          <a:bodyPr wrap="square" rtlCol="0">
            <a:spAutoFit/>
          </a:bodyPr>
          <a:lstStyle/>
          <a:p>
            <a:r>
              <a:rPr kumimoji="1" lang="en-US" altLang="ja-JP" sz="2400" dirty="0" smtClean="0"/>
              <a:t>DMD </a:t>
            </a:r>
            <a:r>
              <a:rPr kumimoji="1" lang="ja-JP" altLang="en-US" sz="2400" dirty="0" smtClean="0"/>
              <a:t>簡易編集ツール</a:t>
            </a:r>
            <a:r>
              <a:rPr kumimoji="1" lang="en-US" altLang="ja-JP" sz="2400" dirty="0" smtClean="0"/>
              <a:t> </a:t>
            </a:r>
            <a:r>
              <a:rPr kumimoji="1" lang="ja-JP" altLang="en-US" sz="2400" dirty="0" smtClean="0"/>
              <a:t>使い方</a:t>
            </a:r>
            <a:endParaRPr kumimoji="1" lang="ja-JP" altLang="en-US" sz="2400" dirty="0"/>
          </a:p>
        </p:txBody>
      </p:sp>
      <p:pic>
        <p:nvPicPr>
          <p:cNvPr id="6" name="図 5"/>
          <p:cNvPicPr>
            <a:picLocks noChangeAspect="1"/>
          </p:cNvPicPr>
          <p:nvPr/>
        </p:nvPicPr>
        <p:blipFill>
          <a:blip r:embed="rId2"/>
          <a:stretch>
            <a:fillRect/>
          </a:stretch>
        </p:blipFill>
        <p:spPr>
          <a:xfrm>
            <a:off x="1708218" y="1155163"/>
            <a:ext cx="8390374" cy="5348446"/>
          </a:xfrm>
          <a:prstGeom prst="rect">
            <a:avLst/>
          </a:prstGeom>
        </p:spPr>
      </p:pic>
      <p:sp>
        <p:nvSpPr>
          <p:cNvPr id="7" name="正方形/長方形 6"/>
          <p:cNvSpPr/>
          <p:nvPr/>
        </p:nvSpPr>
        <p:spPr>
          <a:xfrm>
            <a:off x="7546312" y="2220686"/>
            <a:ext cx="1557495" cy="4019340"/>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978040" y="2220686"/>
            <a:ext cx="855595" cy="4019340"/>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978040" y="6503609"/>
            <a:ext cx="3839956" cy="369332"/>
          </a:xfrm>
          <a:prstGeom prst="rect">
            <a:avLst/>
          </a:prstGeom>
          <a:noFill/>
        </p:spPr>
        <p:txBody>
          <a:bodyPr wrap="square" rtlCol="0">
            <a:spAutoFit/>
          </a:bodyPr>
          <a:lstStyle/>
          <a:p>
            <a:r>
              <a:rPr kumimoji="1" lang="ja-JP" altLang="en-US" dirty="0" smtClean="0"/>
              <a:t>推奨データセット</a:t>
            </a:r>
            <a:endParaRPr kumimoji="1" lang="ja-JP" altLang="en-US" dirty="0"/>
          </a:p>
        </p:txBody>
      </p:sp>
    </p:spTree>
    <p:extLst>
      <p:ext uri="{BB962C8B-B14F-4D97-AF65-F5344CB8AC3E}">
        <p14:creationId xmlns:p14="http://schemas.microsoft.com/office/powerpoint/2010/main" val="1414860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884254" y="1156081"/>
            <a:ext cx="3878351" cy="5126121"/>
          </a:xfrm>
          <a:prstGeom prst="rect">
            <a:avLst/>
          </a:prstGeom>
        </p:spPr>
      </p:pic>
      <p:sp>
        <p:nvSpPr>
          <p:cNvPr id="5" name="テキスト ボックス 4"/>
          <p:cNvSpPr txBox="1"/>
          <p:nvPr/>
        </p:nvSpPr>
        <p:spPr>
          <a:xfrm>
            <a:off x="884254" y="492368"/>
            <a:ext cx="8289890" cy="369332"/>
          </a:xfrm>
          <a:prstGeom prst="rect">
            <a:avLst/>
          </a:prstGeom>
          <a:noFill/>
        </p:spPr>
        <p:txBody>
          <a:bodyPr wrap="square" rtlCol="0">
            <a:spAutoFit/>
          </a:bodyPr>
          <a:lstStyle/>
          <a:p>
            <a:r>
              <a:rPr lang="ja-JP" altLang="en-US" dirty="0" smtClean="0"/>
              <a:t>項目名と共通語彙基盤の列をコピーしてメモ帳へ展開</a:t>
            </a:r>
            <a:endParaRPr kumimoji="1" lang="ja-JP" altLang="en-US" dirty="0"/>
          </a:p>
        </p:txBody>
      </p:sp>
      <p:pic>
        <p:nvPicPr>
          <p:cNvPr id="6" name="図 5"/>
          <p:cNvPicPr>
            <a:picLocks noChangeAspect="1"/>
          </p:cNvPicPr>
          <p:nvPr/>
        </p:nvPicPr>
        <p:blipFill>
          <a:blip r:embed="rId3"/>
          <a:stretch>
            <a:fillRect/>
          </a:stretch>
        </p:blipFill>
        <p:spPr>
          <a:xfrm>
            <a:off x="5366133" y="1708220"/>
            <a:ext cx="6404867" cy="3046862"/>
          </a:xfrm>
          <a:prstGeom prst="rect">
            <a:avLst/>
          </a:prstGeom>
        </p:spPr>
      </p:pic>
      <p:sp>
        <p:nvSpPr>
          <p:cNvPr id="7" name="右矢印 6"/>
          <p:cNvSpPr/>
          <p:nvPr/>
        </p:nvSpPr>
        <p:spPr>
          <a:xfrm>
            <a:off x="4843305" y="2924070"/>
            <a:ext cx="442128" cy="3818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60C89348-5A69-46EF-BC1E-CC60A8B50B4E}" type="slidenum">
              <a:rPr kumimoji="1" lang="ja-JP" altLang="en-US" smtClean="0"/>
              <a:t>8</a:t>
            </a:fld>
            <a:endParaRPr kumimoji="1" lang="ja-JP" altLang="en-US"/>
          </a:p>
        </p:txBody>
      </p:sp>
    </p:spTree>
    <p:extLst>
      <p:ext uri="{BB962C8B-B14F-4D97-AF65-F5344CB8AC3E}">
        <p14:creationId xmlns:p14="http://schemas.microsoft.com/office/powerpoint/2010/main" val="1444190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2"/>
          <a:stretch>
            <a:fillRect/>
          </a:stretch>
        </p:blipFill>
        <p:spPr>
          <a:xfrm>
            <a:off x="3538119" y="5307803"/>
            <a:ext cx="2771626" cy="1263451"/>
          </a:xfrm>
          <a:prstGeom prst="rect">
            <a:avLst/>
          </a:prstGeom>
        </p:spPr>
      </p:pic>
      <p:pic>
        <p:nvPicPr>
          <p:cNvPr id="9" name="図 8"/>
          <p:cNvPicPr>
            <a:picLocks noChangeAspect="1"/>
          </p:cNvPicPr>
          <p:nvPr/>
        </p:nvPicPr>
        <p:blipFill>
          <a:blip r:embed="rId3"/>
          <a:stretch>
            <a:fillRect/>
          </a:stretch>
        </p:blipFill>
        <p:spPr>
          <a:xfrm>
            <a:off x="522506" y="993358"/>
            <a:ext cx="5787239" cy="2753050"/>
          </a:xfrm>
          <a:prstGeom prst="rect">
            <a:avLst/>
          </a:prstGeom>
        </p:spPr>
      </p:pic>
      <p:pic>
        <p:nvPicPr>
          <p:cNvPr id="12" name="図 11"/>
          <p:cNvPicPr>
            <a:picLocks noChangeAspect="1"/>
          </p:cNvPicPr>
          <p:nvPr/>
        </p:nvPicPr>
        <p:blipFill>
          <a:blip r:embed="rId4"/>
          <a:stretch>
            <a:fillRect/>
          </a:stretch>
        </p:blipFill>
        <p:spPr>
          <a:xfrm>
            <a:off x="3518816" y="4072800"/>
            <a:ext cx="3162719" cy="1211525"/>
          </a:xfrm>
          <a:prstGeom prst="rect">
            <a:avLst/>
          </a:prstGeom>
        </p:spPr>
      </p:pic>
      <p:sp>
        <p:nvSpPr>
          <p:cNvPr id="4" name="スライド番号プレースホルダー 3"/>
          <p:cNvSpPr>
            <a:spLocks noGrp="1"/>
          </p:cNvSpPr>
          <p:nvPr>
            <p:ph type="sldNum" sz="quarter" idx="12"/>
          </p:nvPr>
        </p:nvSpPr>
        <p:spPr/>
        <p:txBody>
          <a:bodyPr/>
          <a:lstStyle/>
          <a:p>
            <a:fld id="{60C89348-5A69-46EF-BC1E-CC60A8B50B4E}" type="slidenum">
              <a:rPr kumimoji="1" lang="ja-JP" altLang="en-US" smtClean="0"/>
              <a:t>9</a:t>
            </a:fld>
            <a:endParaRPr kumimoji="1" lang="ja-JP" altLang="en-US"/>
          </a:p>
        </p:txBody>
      </p:sp>
      <p:pic>
        <p:nvPicPr>
          <p:cNvPr id="6" name="図 5"/>
          <p:cNvPicPr>
            <a:picLocks noChangeAspect="1"/>
          </p:cNvPicPr>
          <p:nvPr/>
        </p:nvPicPr>
        <p:blipFill>
          <a:blip r:embed="rId5"/>
          <a:stretch>
            <a:fillRect/>
          </a:stretch>
        </p:blipFill>
        <p:spPr>
          <a:xfrm>
            <a:off x="3485941" y="787033"/>
            <a:ext cx="2800978" cy="1072955"/>
          </a:xfrm>
          <a:prstGeom prst="rect">
            <a:avLst/>
          </a:prstGeom>
        </p:spPr>
      </p:pic>
      <p:pic>
        <p:nvPicPr>
          <p:cNvPr id="7" name="図 6"/>
          <p:cNvPicPr>
            <a:picLocks noChangeAspect="1"/>
          </p:cNvPicPr>
          <p:nvPr/>
        </p:nvPicPr>
        <p:blipFill>
          <a:blip r:embed="rId6"/>
          <a:stretch>
            <a:fillRect/>
          </a:stretch>
        </p:blipFill>
        <p:spPr>
          <a:xfrm>
            <a:off x="3495990" y="1887591"/>
            <a:ext cx="2790929" cy="1069106"/>
          </a:xfrm>
          <a:prstGeom prst="rect">
            <a:avLst/>
          </a:prstGeom>
        </p:spPr>
      </p:pic>
      <p:pic>
        <p:nvPicPr>
          <p:cNvPr id="8" name="図 7"/>
          <p:cNvPicPr>
            <a:picLocks noChangeAspect="1"/>
          </p:cNvPicPr>
          <p:nvPr/>
        </p:nvPicPr>
        <p:blipFill>
          <a:blip r:embed="rId7"/>
          <a:stretch>
            <a:fillRect/>
          </a:stretch>
        </p:blipFill>
        <p:spPr>
          <a:xfrm>
            <a:off x="3518816" y="2980216"/>
            <a:ext cx="2790929" cy="1069106"/>
          </a:xfrm>
          <a:prstGeom prst="rect">
            <a:avLst/>
          </a:prstGeom>
        </p:spPr>
      </p:pic>
      <p:sp>
        <p:nvSpPr>
          <p:cNvPr id="13" name="曲折矢印 12"/>
          <p:cNvSpPr/>
          <p:nvPr/>
        </p:nvSpPr>
        <p:spPr>
          <a:xfrm rot="5400000">
            <a:off x="6567239" y="1707438"/>
            <a:ext cx="813816" cy="8686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テキスト ボックス 9"/>
          <p:cNvSpPr txBox="1"/>
          <p:nvPr/>
        </p:nvSpPr>
        <p:spPr>
          <a:xfrm>
            <a:off x="723280" y="251831"/>
            <a:ext cx="10149036" cy="369332"/>
          </a:xfrm>
          <a:prstGeom prst="rect">
            <a:avLst/>
          </a:prstGeom>
          <a:noFill/>
        </p:spPr>
        <p:txBody>
          <a:bodyPr wrap="square" rtlCol="0">
            <a:spAutoFit/>
          </a:bodyPr>
          <a:lstStyle/>
          <a:p>
            <a:r>
              <a:rPr kumimoji="1" lang="ja-JP" altLang="en-US" dirty="0" smtClean="0"/>
              <a:t>参考情報・共通語彙基盤の欄から、</a:t>
            </a:r>
            <a:r>
              <a:rPr kumimoji="1" lang="en-US" altLang="ja-JP" dirty="0" smtClean="0"/>
              <a:t>【</a:t>
            </a:r>
            <a:r>
              <a:rPr kumimoji="1" lang="ja-JP" altLang="en-US" dirty="0" smtClean="0"/>
              <a:t>構造化項目名</a:t>
            </a:r>
            <a:r>
              <a:rPr kumimoji="1" lang="en-US" altLang="ja-JP" dirty="0" smtClean="0"/>
              <a:t>】</a:t>
            </a:r>
            <a:r>
              <a:rPr lang="ja-JP" altLang="en-US" dirty="0" smtClean="0"/>
              <a:t>の</a:t>
            </a:r>
            <a:r>
              <a:rPr kumimoji="1" lang="en-US" altLang="ja-JP" dirty="0" smtClean="0"/>
              <a:t>【</a:t>
            </a:r>
            <a:r>
              <a:rPr kumimoji="1" lang="ja-JP" altLang="en-US" dirty="0" smtClean="0"/>
              <a:t>マッピングファイル</a:t>
            </a:r>
            <a:r>
              <a:rPr kumimoji="1" lang="en-US" altLang="ja-JP" dirty="0" smtClean="0"/>
              <a:t>】</a:t>
            </a:r>
            <a:r>
              <a:rPr kumimoji="1" lang="ja-JP" altLang="en-US" dirty="0" smtClean="0"/>
              <a:t>で使える記述へ書き換え</a:t>
            </a:r>
            <a:endParaRPr kumimoji="1" lang="ja-JP" altLang="en-US" dirty="0"/>
          </a:p>
        </p:txBody>
      </p:sp>
      <p:sp>
        <p:nvSpPr>
          <p:cNvPr id="2" name="テキスト ボックス 1"/>
          <p:cNvSpPr txBox="1"/>
          <p:nvPr/>
        </p:nvSpPr>
        <p:spPr>
          <a:xfrm>
            <a:off x="434387" y="4013457"/>
            <a:ext cx="3013040" cy="1477328"/>
          </a:xfrm>
          <a:prstGeom prst="rect">
            <a:avLst/>
          </a:prstGeom>
          <a:noFill/>
        </p:spPr>
        <p:txBody>
          <a:bodyPr wrap="square" rtlCol="0">
            <a:spAutoFit/>
          </a:bodyPr>
          <a:lstStyle/>
          <a:p>
            <a:r>
              <a:rPr lang="ja-JP" altLang="en-US" dirty="0" smtClean="0"/>
              <a:t>書き換えのポイント</a:t>
            </a:r>
          </a:p>
          <a:p>
            <a:r>
              <a:rPr lang="en-US" altLang="ja-JP" dirty="0" smtClean="0">
                <a:solidFill>
                  <a:srgbClr val="FF0000"/>
                </a:solidFill>
              </a:rPr>
              <a:t>1.</a:t>
            </a:r>
            <a:r>
              <a:rPr lang="ja-JP" altLang="en-US" dirty="0">
                <a:solidFill>
                  <a:srgbClr val="FF0000"/>
                </a:solidFill>
              </a:rPr>
              <a:t> </a:t>
            </a:r>
            <a:r>
              <a:rPr kumimoji="1" lang="en-US" altLang="ja-JP" dirty="0" err="1" smtClean="0">
                <a:solidFill>
                  <a:srgbClr val="FF0000"/>
                </a:solidFill>
              </a:rPr>
              <a:t>ic</a:t>
            </a:r>
            <a:r>
              <a:rPr kumimoji="1" lang="en-US" altLang="ja-JP" dirty="0" smtClean="0">
                <a:solidFill>
                  <a:srgbClr val="FF0000"/>
                </a:solidFill>
              </a:rPr>
              <a:t>:</a:t>
            </a:r>
            <a:r>
              <a:rPr kumimoji="1" lang="ja-JP" altLang="en-US" dirty="0" smtClean="0">
                <a:solidFill>
                  <a:srgbClr val="FF0000"/>
                </a:solidFill>
              </a:rPr>
              <a:t>を付ける</a:t>
            </a:r>
          </a:p>
          <a:p>
            <a:r>
              <a:rPr lang="en-US" altLang="ja-JP" dirty="0" smtClean="0">
                <a:solidFill>
                  <a:srgbClr val="FF0000"/>
                </a:solidFill>
              </a:rPr>
              <a:t>2. =,&gt;,’,]</a:t>
            </a:r>
            <a:r>
              <a:rPr lang="ja-JP" altLang="en-US" dirty="0" smtClean="0">
                <a:solidFill>
                  <a:srgbClr val="FF0000"/>
                </a:solidFill>
              </a:rPr>
              <a:t>の全角を半角にする</a:t>
            </a:r>
          </a:p>
          <a:p>
            <a:r>
              <a:rPr kumimoji="1" lang="en-US" altLang="ja-JP" dirty="0" smtClean="0">
                <a:solidFill>
                  <a:srgbClr val="FF0000"/>
                </a:solidFill>
              </a:rPr>
              <a:t>3. (</a:t>
            </a:r>
            <a:r>
              <a:rPr kumimoji="1" lang="ja-JP" altLang="en-US" dirty="0" smtClean="0">
                <a:solidFill>
                  <a:srgbClr val="FF0000"/>
                </a:solidFill>
              </a:rPr>
              <a:t>注</a:t>
            </a:r>
            <a:r>
              <a:rPr kumimoji="1" lang="en-US" altLang="ja-JP" dirty="0" smtClean="0">
                <a:solidFill>
                  <a:srgbClr val="FF0000"/>
                </a:solidFill>
              </a:rPr>
              <a:t>..)</a:t>
            </a:r>
            <a:r>
              <a:rPr kumimoji="1" lang="ja-JP" altLang="en-US" dirty="0" smtClean="0">
                <a:solidFill>
                  <a:srgbClr val="FF0000"/>
                </a:solidFill>
              </a:rPr>
              <a:t>を取る</a:t>
            </a:r>
          </a:p>
          <a:p>
            <a:r>
              <a:rPr kumimoji="1" lang="en-US" altLang="ja-JP" dirty="0" smtClean="0">
                <a:solidFill>
                  <a:srgbClr val="FF0000"/>
                </a:solidFill>
              </a:rPr>
              <a:t>4. </a:t>
            </a:r>
            <a:r>
              <a:rPr kumimoji="1" lang="ja-JP" altLang="en-US" dirty="0" smtClean="0">
                <a:solidFill>
                  <a:srgbClr val="FF0000"/>
                </a:solidFill>
              </a:rPr>
              <a:t>ルートに型を付ける</a:t>
            </a:r>
            <a:endParaRPr kumimoji="1" lang="ja-JP" altLang="en-US" dirty="0">
              <a:solidFill>
                <a:srgbClr val="FF0000"/>
              </a:solidFill>
            </a:endParaRPr>
          </a:p>
        </p:txBody>
      </p:sp>
      <p:pic>
        <p:nvPicPr>
          <p:cNvPr id="3" name="図 2"/>
          <p:cNvPicPr>
            <a:picLocks noChangeAspect="1"/>
          </p:cNvPicPr>
          <p:nvPr/>
        </p:nvPicPr>
        <p:blipFill>
          <a:blip r:embed="rId8"/>
          <a:stretch>
            <a:fillRect/>
          </a:stretch>
        </p:blipFill>
        <p:spPr>
          <a:xfrm>
            <a:off x="5245240" y="2770367"/>
            <a:ext cx="6522092" cy="3318934"/>
          </a:xfrm>
          <a:prstGeom prst="rect">
            <a:avLst/>
          </a:prstGeom>
        </p:spPr>
      </p:pic>
    </p:spTree>
    <p:extLst>
      <p:ext uri="{BB962C8B-B14F-4D97-AF65-F5344CB8AC3E}">
        <p14:creationId xmlns:p14="http://schemas.microsoft.com/office/powerpoint/2010/main" val="83828080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999</TotalTime>
  <Words>1599</Words>
  <Application>Microsoft Office PowerPoint</Application>
  <PresentationFormat>ワイド画面</PresentationFormat>
  <Paragraphs>197</Paragraphs>
  <Slides>16</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16</vt:i4>
      </vt:variant>
    </vt:vector>
  </HeadingPairs>
  <TitlesOfParts>
    <vt:vector size="25" baseType="lpstr">
      <vt:lpstr>IPAexゴシック</vt:lpstr>
      <vt:lpstr>ＭＳ Ｐゴシック</vt:lpstr>
      <vt:lpstr>MS UI Gothic</vt:lpstr>
      <vt:lpstr>PMingLiU</vt:lpstr>
      <vt:lpstr>Arial</vt:lpstr>
      <vt:lpstr>Calibri</vt:lpstr>
      <vt:lpstr>Calibri Light</vt:lpstr>
      <vt:lpstr>Courier New</vt:lpstr>
      <vt:lpstr>Office テーマ</vt:lpstr>
      <vt:lpstr>DMD 簡易編集ツール DMDExpress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斉藤 浩</dc:creator>
  <cp:lastModifiedBy>斉藤 浩</cp:lastModifiedBy>
  <cp:revision>144</cp:revision>
  <dcterms:created xsi:type="dcterms:W3CDTF">2018-05-23T02:42:16Z</dcterms:created>
  <dcterms:modified xsi:type="dcterms:W3CDTF">2019-03-12T00:10:30Z</dcterms:modified>
</cp:coreProperties>
</file>