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65" r:id="rId2"/>
    <p:sldId id="272" r:id="rId3"/>
    <p:sldId id="268" r:id="rId4"/>
    <p:sldId id="270" r:id="rId5"/>
    <p:sldId id="277" r:id="rId6"/>
    <p:sldId id="275" r:id="rId7"/>
    <p:sldId id="276" r:id="rId8"/>
    <p:sldId id="262" r:id="rId9"/>
    <p:sldId id="267" r:id="rId10"/>
    <p:sldId id="278" r:id="rId11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0"/>
    <p:restoredTop sz="94694"/>
  </p:normalViewPr>
  <p:slideViewPr>
    <p:cSldViewPr snapToGrid="0">
      <p:cViewPr varScale="1">
        <p:scale>
          <a:sx n="121" d="100"/>
          <a:sy n="121" d="100"/>
        </p:scale>
        <p:origin x="102" y="13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E099E-5D04-4762-9535-573ABC5E304B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8"/>
            <a:ext cx="2949787" cy="4986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9" y="9440648"/>
            <a:ext cx="2949787" cy="4986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314AA-56A0-465C-96E0-AE06C1B50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483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0248A-6AF8-477F-BEB6-11A6D067059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19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85A16-80E3-4221-AC60-6446517EFF1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103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8554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908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82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469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572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424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697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438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283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936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45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C15D7-BBC1-4DF4-A631-2625CF765CE4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71428-C0B1-4CB4-8F39-EA77FFB27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080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penapis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342752" y="950070"/>
            <a:ext cx="39388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/>
              <a:t>第2回 </a:t>
            </a:r>
            <a:r>
              <a:rPr lang="en-US" altLang="ja-JP" sz="4000" dirty="0"/>
              <a:t>IMI </a:t>
            </a:r>
            <a:r>
              <a:rPr lang="ja-JP" altLang="en-US" sz="4000" dirty="0"/>
              <a:t>勉強会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25811" y="2061034"/>
            <a:ext cx="80688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dirty="0"/>
              <a:t>IMI</a:t>
            </a:r>
            <a:r>
              <a:rPr lang="ja-JP" altLang="ja-JP" sz="2800" dirty="0"/>
              <a:t>共通語彙基盤の利活用に関する</a:t>
            </a:r>
            <a:r>
              <a:rPr lang="en-US" altLang="ja-JP" sz="2800" dirty="0"/>
              <a:t>DEMO</a:t>
            </a:r>
          </a:p>
          <a:p>
            <a:pPr algn="ctr"/>
            <a:r>
              <a:rPr lang="en-US" altLang="ja-JP" sz="2800" dirty="0"/>
              <a:t>-</a:t>
            </a:r>
            <a:r>
              <a:rPr lang="ja-JP" altLang="en-US" sz="2800"/>
              <a:t> </a:t>
            </a:r>
            <a:r>
              <a:rPr lang="en-US" altLang="ja-JP" sz="2800" dirty="0" err="1"/>
              <a:t>OpenAPISpecification</a:t>
            </a:r>
            <a:r>
              <a:rPr lang="ja-JP" altLang="en-US" sz="2800"/>
              <a:t>の</a:t>
            </a:r>
            <a:r>
              <a:rPr lang="en-US" altLang="ja-JP" sz="2800" dirty="0"/>
              <a:t>DMD</a:t>
            </a:r>
            <a:r>
              <a:rPr lang="ja-JP" altLang="en-US" sz="2800" dirty="0"/>
              <a:t>活用例</a:t>
            </a:r>
            <a:r>
              <a:rPr lang="en-US" altLang="ja-JP" sz="2800" dirty="0"/>
              <a:t> -</a:t>
            </a:r>
            <a:endParaRPr lang="ja-JP" altLang="ja-JP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22242" y="3557133"/>
            <a:ext cx="2029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2019</a:t>
            </a:r>
            <a:r>
              <a:rPr kumimoji="1" lang="ja-JP" altLang="en-US" dirty="0"/>
              <a:t>年 </a:t>
            </a:r>
            <a:r>
              <a:rPr lang="en-US" altLang="ja-JP" dirty="0"/>
              <a:t>2</a:t>
            </a:r>
            <a:r>
              <a:rPr kumimoji="1" lang="ja-JP" altLang="en-US" dirty="0"/>
              <a:t>月 </a:t>
            </a:r>
            <a:r>
              <a:rPr kumimoji="1" lang="en-US" altLang="ja-JP" dirty="0"/>
              <a:t>19</a:t>
            </a:r>
            <a:r>
              <a:rPr kumimoji="1" lang="ja-JP" altLang="en-US" dirty="0"/>
              <a:t>日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604009" y="42959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ja-JP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Courier New" panose="02070309020205020404" pitchFamily="49" charset="0"/>
              </a:rPr>
              <a:t>独立行政法人 情報処理推進機構</a:t>
            </a:r>
          </a:p>
          <a:p>
            <a:pPr>
              <a:spcAft>
                <a:spcPts val="0"/>
              </a:spcAft>
            </a:pPr>
            <a:r>
              <a:rPr lang="ja-JP" altLang="ja-JP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Courier New" panose="02070309020205020404" pitchFamily="49" charset="0"/>
              </a:rPr>
              <a:t>社会基盤センター産業プラットフォーム部</a:t>
            </a:r>
          </a:p>
          <a:p>
            <a:pPr>
              <a:spcAft>
                <a:spcPts val="0"/>
              </a:spcAft>
            </a:pPr>
            <a:r>
              <a:rPr lang="ja-JP" altLang="ja-JP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Courier New" panose="02070309020205020404" pitchFamily="49" charset="0"/>
              </a:rPr>
              <a:t>データ活用推進グループ</a:t>
            </a:r>
            <a:endParaRPr lang="ja-JP" altLang="en-US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Courier New" panose="02070309020205020404" pitchFamily="49" charset="0"/>
            </a:endParaRPr>
          </a:p>
          <a:p>
            <a:pPr>
              <a:spcAft>
                <a:spcPts val="0"/>
              </a:spcAft>
            </a:pPr>
            <a:r>
              <a:rPr lang="ja-JP" altLang="en-US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Courier New" panose="02070309020205020404" pitchFamily="49" charset="0"/>
              </a:rPr>
              <a:t>豊田　耕司</a:t>
            </a:r>
            <a:endParaRPr lang="ja-JP" altLang="ja-JP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Courier New" panose="02070309020205020404" pitchFamily="49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AF5-41D9-468D-8BEA-A65F815163F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186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62" y="1134750"/>
            <a:ext cx="3866547" cy="3497541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3271" y="1134750"/>
            <a:ext cx="3475682" cy="3306622"/>
          </a:xfrm>
          <a:prstGeom prst="rect">
            <a:avLst/>
          </a:prstGeom>
        </p:spPr>
      </p:pic>
      <p:sp>
        <p:nvSpPr>
          <p:cNvPr id="2" name="円/楕円 1">
            <a:extLst>
              <a:ext uri="{FF2B5EF4-FFF2-40B4-BE49-F238E27FC236}">
                <a16:creationId xmlns:a16="http://schemas.microsoft.com/office/drawing/2014/main" id="{3A1905BF-8D4A-CB4F-807B-779968DDB197}"/>
              </a:ext>
            </a:extLst>
          </p:cNvPr>
          <p:cNvSpPr/>
          <p:nvPr/>
        </p:nvSpPr>
        <p:spPr>
          <a:xfrm>
            <a:off x="2707742" y="1658676"/>
            <a:ext cx="2042061" cy="180333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316716" y="1977355"/>
            <a:ext cx="1716594" cy="1660149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3135086" y="2501682"/>
            <a:ext cx="438185" cy="0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263" y="2745477"/>
            <a:ext cx="6742627" cy="4007685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522091" y="298721"/>
            <a:ext cx="99987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/>
              <a:t>IMI</a:t>
            </a:r>
            <a:r>
              <a:rPr kumimoji="1" lang="ja-JP" altLang="en-US" sz="4400" dirty="0"/>
              <a:t>共通語彙基盤</a:t>
            </a:r>
            <a:r>
              <a:rPr lang="ja-JP" altLang="en-US" sz="4400" dirty="0"/>
              <a:t>　</a:t>
            </a:r>
            <a:r>
              <a:rPr lang="en-US" altLang="ja-JP" sz="4400" dirty="0" err="1"/>
              <a:t>OpenAPI</a:t>
            </a:r>
            <a:r>
              <a:rPr lang="ja-JP" altLang="en-US" sz="4400" dirty="0"/>
              <a:t>　</a:t>
            </a:r>
            <a:r>
              <a:rPr lang="en-US" altLang="ja-JP" sz="4400" dirty="0"/>
              <a:t>DEMO</a:t>
            </a:r>
            <a:endParaRPr kumimoji="1" lang="ja-JP" altLang="en-US" sz="4400" dirty="0"/>
          </a:p>
        </p:txBody>
      </p:sp>
      <p:cxnSp>
        <p:nvCxnSpPr>
          <p:cNvPr id="16" name="カギ線コネクタ 15"/>
          <p:cNvCxnSpPr>
            <a:cxnSpLocks/>
            <a:stCxn id="24" idx="3"/>
          </p:cNvCxnSpPr>
          <p:nvPr/>
        </p:nvCxnSpPr>
        <p:spPr>
          <a:xfrm>
            <a:off x="9682682" y="1915424"/>
            <a:ext cx="1141416" cy="822082"/>
          </a:xfrm>
          <a:prstGeom prst="bentConnector3">
            <a:avLst>
              <a:gd name="adj1" fmla="val 100645"/>
            </a:avLst>
          </a:prstGeom>
          <a:ln w="635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フローチャート: 代替処理 23"/>
          <p:cNvSpPr/>
          <p:nvPr/>
        </p:nvSpPr>
        <p:spPr>
          <a:xfrm>
            <a:off x="7939636" y="1256718"/>
            <a:ext cx="1743046" cy="1317411"/>
          </a:xfrm>
          <a:prstGeom prst="flowChartAlternateProcess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084490" y="1499924"/>
            <a:ext cx="145333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IMI</a:t>
            </a:r>
          </a:p>
          <a:p>
            <a:pPr algn="ctr"/>
            <a:r>
              <a:rPr lang="en-US" altLang="ja-JP" sz="2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OpenAPI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cxnSp>
        <p:nvCxnSpPr>
          <p:cNvPr id="26" name="直線矢印コネクタ 25"/>
          <p:cNvCxnSpPr>
            <a:cxnSpLocks/>
            <a:endCxn id="24" idx="1"/>
          </p:cNvCxnSpPr>
          <p:nvPr/>
        </p:nvCxnSpPr>
        <p:spPr>
          <a:xfrm>
            <a:off x="7048953" y="1915424"/>
            <a:ext cx="890683" cy="0"/>
          </a:xfrm>
          <a:prstGeom prst="straightConnector1">
            <a:avLst/>
          </a:prstGeom>
          <a:ln w="635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002105" y="1701751"/>
            <a:ext cx="145333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DMD</a:t>
            </a:r>
            <a:endParaRPr lang="ja-JP" alt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290" y="2321900"/>
            <a:ext cx="890969" cy="1031015"/>
          </a:xfrm>
          <a:prstGeom prst="rect">
            <a:avLst/>
          </a:prstGeom>
        </p:spPr>
      </p:pic>
      <p:sp>
        <p:nvSpPr>
          <p:cNvPr id="33" name="テキスト ボックス 32"/>
          <p:cNvSpPr txBox="1"/>
          <p:nvPr/>
        </p:nvSpPr>
        <p:spPr>
          <a:xfrm>
            <a:off x="3361121" y="2507033"/>
            <a:ext cx="9457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Model</a:t>
            </a:r>
          </a:p>
          <a:p>
            <a:r>
              <a:rPr lang="en-US" altLang="ja-JP" sz="1400" dirty="0"/>
              <a:t>Mapping</a:t>
            </a:r>
          </a:p>
          <a:p>
            <a:r>
              <a:rPr kumimoji="1" lang="en-US" altLang="ja-JP" sz="1400" dirty="0"/>
              <a:t>…</a:t>
            </a:r>
            <a:endParaRPr kumimoji="1" lang="ja-JP" altLang="en-US" sz="1400" dirty="0"/>
          </a:p>
        </p:txBody>
      </p:sp>
      <p:sp>
        <p:nvSpPr>
          <p:cNvPr id="19" name="円/楕円 18">
            <a:extLst>
              <a:ext uri="{FF2B5EF4-FFF2-40B4-BE49-F238E27FC236}">
                <a16:creationId xmlns:a16="http://schemas.microsoft.com/office/drawing/2014/main" id="{1F3449DB-9C9A-D343-B845-E955A084D5FE}"/>
              </a:ext>
            </a:extLst>
          </p:cNvPr>
          <p:cNvSpPr/>
          <p:nvPr/>
        </p:nvSpPr>
        <p:spPr>
          <a:xfrm>
            <a:off x="7640621" y="4049780"/>
            <a:ext cx="2042061" cy="180333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6965561-AFDE-254A-BA59-02F2B5032422}"/>
              </a:ext>
            </a:extLst>
          </p:cNvPr>
          <p:cNvSpPr/>
          <p:nvPr/>
        </p:nvSpPr>
        <p:spPr>
          <a:xfrm>
            <a:off x="7794607" y="4369711"/>
            <a:ext cx="181191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Swagger</a:t>
            </a:r>
            <a:br>
              <a:rPr lang="en-US" altLang="ja-JP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en-US" altLang="ja-JP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Editor</a:t>
            </a:r>
            <a:endParaRPr lang="ja-JP" alt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BE3F2BE-EA31-EF4A-9F58-B373223EF40C}"/>
              </a:ext>
            </a:extLst>
          </p:cNvPr>
          <p:cNvSpPr/>
          <p:nvPr/>
        </p:nvSpPr>
        <p:spPr>
          <a:xfrm>
            <a:off x="1702675" y="2001828"/>
            <a:ext cx="9289588" cy="3614047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540000" rIns="540000" bIns="540000"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</a:rPr>
              <a:t>DEMO</a:t>
            </a:r>
            <a:r>
              <a:rPr kumimoji="1" lang="ja-JP" altLang="en-US" sz="3200">
                <a:solidFill>
                  <a:schemeClr val="tx1"/>
                </a:solidFill>
              </a:rPr>
              <a:t>の内容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r>
              <a:rPr kumimoji="1" lang="ja-JP" altLang="en-US" sz="3200">
                <a:solidFill>
                  <a:schemeClr val="tx1"/>
                </a:solidFill>
              </a:rPr>
              <a:t>・</a:t>
            </a:r>
            <a:r>
              <a:rPr kumimoji="1" lang="en-US" altLang="ja-JP" sz="3200" dirty="0">
                <a:solidFill>
                  <a:schemeClr val="tx1"/>
                </a:solidFill>
              </a:rPr>
              <a:t>DMD</a:t>
            </a:r>
            <a:r>
              <a:rPr kumimoji="1" lang="ja-JP" altLang="en-US" sz="3200">
                <a:solidFill>
                  <a:schemeClr val="tx1"/>
                </a:solidFill>
              </a:rPr>
              <a:t>を</a:t>
            </a:r>
            <a:r>
              <a:rPr kumimoji="1" lang="en-US" altLang="ja-JP" sz="3200" dirty="0" err="1">
                <a:solidFill>
                  <a:schemeClr val="tx1"/>
                </a:solidFill>
              </a:rPr>
              <a:t>OpenApiFormat</a:t>
            </a:r>
            <a:r>
              <a:rPr kumimoji="1" lang="ja-JP" altLang="en-US" sz="3200">
                <a:solidFill>
                  <a:schemeClr val="tx1"/>
                </a:solidFill>
              </a:rPr>
              <a:t>に変換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r>
              <a:rPr lang="ja-JP" altLang="en-US" sz="3200">
                <a:solidFill>
                  <a:schemeClr val="tx1"/>
                </a:solidFill>
              </a:rPr>
              <a:t>・</a:t>
            </a:r>
            <a:r>
              <a:rPr lang="en-US" altLang="ja-JP" sz="3200" dirty="0" err="1">
                <a:solidFill>
                  <a:schemeClr val="tx1"/>
                </a:solidFill>
              </a:rPr>
              <a:t>SwaggerEditor</a:t>
            </a:r>
            <a:r>
              <a:rPr lang="ja-JP" altLang="en-US" sz="3200">
                <a:solidFill>
                  <a:schemeClr val="tx1"/>
                </a:solidFill>
              </a:rPr>
              <a:t>に読み込ませる</a:t>
            </a:r>
            <a:endParaRPr lang="en-US" altLang="ja-JP" sz="3200" dirty="0">
              <a:solidFill>
                <a:schemeClr val="tx1"/>
              </a:solidFill>
            </a:endParaRPr>
          </a:p>
          <a:p>
            <a:r>
              <a:rPr kumimoji="1" lang="ja-JP" altLang="en-US" sz="3200">
                <a:solidFill>
                  <a:schemeClr val="tx1"/>
                </a:solidFill>
              </a:rPr>
              <a:t>・</a:t>
            </a:r>
            <a:r>
              <a:rPr kumimoji="1" lang="en-US" altLang="ja-JP" sz="3200" dirty="0" err="1">
                <a:solidFill>
                  <a:schemeClr val="tx1"/>
                </a:solidFill>
              </a:rPr>
              <a:t>SwaggerEditor</a:t>
            </a:r>
            <a:r>
              <a:rPr kumimoji="1" lang="ja-JP" altLang="en-US" sz="3200">
                <a:solidFill>
                  <a:schemeClr val="tx1"/>
                </a:solidFill>
              </a:rPr>
              <a:t>からサーバにアクセスしてみる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r>
              <a:rPr lang="ja-JP" altLang="en-US" sz="3200">
                <a:solidFill>
                  <a:schemeClr val="tx1"/>
                </a:solidFill>
              </a:rPr>
              <a:t>・</a:t>
            </a:r>
            <a:r>
              <a:rPr lang="en-US" altLang="ja-JP" sz="3200" dirty="0">
                <a:solidFill>
                  <a:schemeClr val="tx1"/>
                </a:solidFill>
              </a:rPr>
              <a:t>Node.js</a:t>
            </a:r>
            <a:r>
              <a:rPr lang="ja-JP" altLang="en-US" sz="3200">
                <a:solidFill>
                  <a:schemeClr val="tx1"/>
                </a:solidFill>
              </a:rPr>
              <a:t>のコードを自動生成し、動かしてみる</a:t>
            </a:r>
            <a:endParaRPr kumimoji="1" lang="ja-JP" alt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93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798FF9-4F0C-9446-86C7-7C1F0134C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人向けとは？誰？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713C4D-41A6-1643-92A7-393002466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670628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構造化データ、読むのは機械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/>
              <a:t>利活用を考えるのは、“エンジニア”！ 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10AD32BF-786B-B74D-A823-5EEDE9673A82}"/>
              </a:ext>
            </a:extLst>
          </p:cNvPr>
          <p:cNvSpPr txBox="1">
            <a:spLocks/>
          </p:cNvSpPr>
          <p:nvPr/>
        </p:nvSpPr>
        <p:spPr>
          <a:xfrm>
            <a:off x="838200" y="4261945"/>
            <a:ext cx="10515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/>
              <a:t>利活用を進めるため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/>
              <a:t>エンジニアにアプローチする！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8F2E5DA-84A7-4740-8EB4-FD414E1039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1473" y="1027906"/>
            <a:ext cx="4779496" cy="4574629"/>
          </a:xfrm>
          <a:prstGeom prst="rect">
            <a:avLst/>
          </a:prstGeom>
        </p:spPr>
      </p:pic>
      <p:sp>
        <p:nvSpPr>
          <p:cNvPr id="7" name="下矢印 6">
            <a:extLst>
              <a:ext uri="{FF2B5EF4-FFF2-40B4-BE49-F238E27FC236}">
                <a16:creationId xmlns:a16="http://schemas.microsoft.com/office/drawing/2014/main" id="{E3292951-640C-9F45-B691-A8DE9DA344B7}"/>
              </a:ext>
            </a:extLst>
          </p:cNvPr>
          <p:cNvSpPr/>
          <p:nvPr/>
        </p:nvSpPr>
        <p:spPr>
          <a:xfrm>
            <a:off x="2501462" y="2998159"/>
            <a:ext cx="1902373" cy="11246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398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6D3F9BB3-77F9-4FEE-B576-6DF35B052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026" y="2835317"/>
            <a:ext cx="1187366" cy="1187366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E3B1A10-362D-D74D-8028-4C3AA7518844}"/>
              </a:ext>
            </a:extLst>
          </p:cNvPr>
          <p:cNvSpPr txBox="1"/>
          <p:nvPr/>
        </p:nvSpPr>
        <p:spPr>
          <a:xfrm>
            <a:off x="2934392" y="2875002"/>
            <a:ext cx="85371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600" dirty="0" err="1"/>
              <a:t>OpenA</a:t>
            </a:r>
            <a:r>
              <a:rPr lang="en-US" altLang="ja-JP" sz="6600" dirty="0" err="1"/>
              <a:t>PISpecification</a:t>
            </a:r>
            <a:r>
              <a:rPr kumimoji="1" lang="en-US" altLang="ja-JP" sz="6600" dirty="0"/>
              <a:t>?</a:t>
            </a:r>
            <a:endParaRPr kumimoji="1" lang="ja-JP" altLang="en-US" sz="6600"/>
          </a:p>
        </p:txBody>
      </p:sp>
    </p:spTree>
    <p:extLst>
      <p:ext uri="{BB962C8B-B14F-4D97-AF65-F5344CB8AC3E}">
        <p14:creationId xmlns:p14="http://schemas.microsoft.com/office/powerpoint/2010/main" val="3649899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B77E97-A0C4-8445-BC4A-D39F51822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184" y="365125"/>
            <a:ext cx="9201616" cy="1325563"/>
          </a:xfrm>
        </p:spPr>
        <p:txBody>
          <a:bodyPr/>
          <a:lstStyle/>
          <a:p>
            <a:r>
              <a:rPr kumimoji="1" lang="en-US" altLang="ja-JP" dirty="0" err="1"/>
              <a:t>OpenAPISpecification</a:t>
            </a:r>
            <a:r>
              <a:rPr kumimoji="1" lang="ja-JP" altLang="en-US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EC65E1-7B78-E741-81A6-4357FAD8B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6003"/>
          </a:xfrm>
        </p:spPr>
        <p:txBody>
          <a:bodyPr/>
          <a:lstStyle/>
          <a:p>
            <a:r>
              <a:rPr lang="en-US" altLang="ja-JP" dirty="0"/>
              <a:t>Open API </a:t>
            </a:r>
            <a:r>
              <a:rPr lang="ja-JP" altLang="en-US"/>
              <a:t>は、 </a:t>
            </a:r>
            <a:r>
              <a:rPr lang="en-US" altLang="ja-JP" dirty="0">
                <a:hlinkClick r:id="rId2"/>
              </a:rPr>
              <a:t>Open API Initiative</a:t>
            </a:r>
            <a:r>
              <a:rPr lang="en-US" altLang="ja-JP" dirty="0"/>
              <a:t> </a:t>
            </a:r>
            <a:r>
              <a:rPr lang="ja-JP" altLang="en-US"/>
              <a:t>で進めている</a:t>
            </a:r>
            <a:r>
              <a:rPr lang="en-US" altLang="ja-JP" dirty="0"/>
              <a:t>REST API </a:t>
            </a:r>
            <a:r>
              <a:rPr lang="ja-JP" altLang="en-US"/>
              <a:t>を定義するための標準仕様、いわば、設計書</a:t>
            </a:r>
          </a:p>
          <a:p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6600907-ADD5-1E4C-93B3-243D54A3E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17" y="434223"/>
            <a:ext cx="1187366" cy="1187366"/>
          </a:xfrm>
          <a:prstGeom prst="rect">
            <a:avLst/>
          </a:prstGeom>
        </p:spPr>
      </p:pic>
      <p:sp>
        <p:nvSpPr>
          <p:cNvPr id="5" name="下矢印 4">
            <a:extLst>
              <a:ext uri="{FF2B5EF4-FFF2-40B4-BE49-F238E27FC236}">
                <a16:creationId xmlns:a16="http://schemas.microsoft.com/office/drawing/2014/main" id="{60FD8E24-49A8-8F4B-9D7D-304CB7331CB1}"/>
              </a:ext>
            </a:extLst>
          </p:cNvPr>
          <p:cNvSpPr/>
          <p:nvPr/>
        </p:nvSpPr>
        <p:spPr>
          <a:xfrm>
            <a:off x="5716381" y="2677844"/>
            <a:ext cx="759229" cy="806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CF7942D-4847-F746-94C6-4F16B1E8EC52}"/>
              </a:ext>
            </a:extLst>
          </p:cNvPr>
          <p:cNvSpPr txBox="1"/>
          <p:nvPr/>
        </p:nvSpPr>
        <p:spPr>
          <a:xfrm>
            <a:off x="1508844" y="3484179"/>
            <a:ext cx="917430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/>
              <a:t>API</a:t>
            </a:r>
            <a:r>
              <a:rPr kumimoji="1" lang="ja-JP" altLang="en-US" sz="2800"/>
              <a:t>仕様のフォーマットを共通化すると</a:t>
            </a:r>
            <a:r>
              <a:rPr lang="ja-JP" altLang="en-US" sz="2800"/>
              <a:t>・・・・・・</a:t>
            </a:r>
            <a:endParaRPr lang="en-US" altLang="ja-JP" sz="2800" dirty="0"/>
          </a:p>
          <a:p>
            <a:pPr algn="ctr"/>
            <a:endParaRPr kumimoji="1" lang="en-US" altLang="ja-JP" sz="2800" dirty="0"/>
          </a:p>
          <a:p>
            <a:pPr algn="ctr"/>
            <a:r>
              <a:rPr kumimoji="1" lang="ja-JP" altLang="en-US" sz="2800"/>
              <a:t>エンジニアが容易に</a:t>
            </a:r>
            <a:r>
              <a:rPr kumimoji="1" lang="en-US" altLang="ja-JP" sz="2800" dirty="0"/>
              <a:t>API</a:t>
            </a:r>
            <a:r>
              <a:rPr lang="ja-JP" altLang="en-US" sz="2800"/>
              <a:t>の仕様を理解できる！</a:t>
            </a:r>
            <a:endParaRPr lang="en-US" altLang="ja-JP" sz="2800" dirty="0"/>
          </a:p>
          <a:p>
            <a:pPr algn="ctr"/>
            <a:r>
              <a:rPr lang="ja-JP" altLang="en-US" sz="2800"/>
              <a:t>データモデル（スキーマ）をエンジニアに容易に伝えられる！</a:t>
            </a:r>
            <a:endParaRPr lang="en-US" altLang="ja-JP" sz="2800" dirty="0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D4E4D80-E59A-0749-9320-5251C0C0E850}"/>
              </a:ext>
            </a:extLst>
          </p:cNvPr>
          <p:cNvCxnSpPr>
            <a:cxnSpLocks/>
          </p:cNvCxnSpPr>
          <p:nvPr/>
        </p:nvCxnSpPr>
        <p:spPr>
          <a:xfrm>
            <a:off x="1632734" y="5284849"/>
            <a:ext cx="3622438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00CD012-C0EB-1142-96A1-605C9A423BB3}"/>
              </a:ext>
            </a:extLst>
          </p:cNvPr>
          <p:cNvSpPr txBox="1"/>
          <p:nvPr/>
        </p:nvSpPr>
        <p:spPr>
          <a:xfrm>
            <a:off x="3720661" y="5715561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/>
              <a:t>共通語彙基盤</a:t>
            </a:r>
            <a:r>
              <a:rPr lang="ja-JP" altLang="en-US" sz="3200" dirty="0"/>
              <a:t>の適用！</a:t>
            </a:r>
            <a:endParaRPr kumimoji="1" lang="ja-JP" altLang="en-US" sz="3200" dirty="0"/>
          </a:p>
        </p:txBody>
      </p:sp>
      <p:sp>
        <p:nvSpPr>
          <p:cNvPr id="13" name="下矢印 12">
            <a:extLst>
              <a:ext uri="{FF2B5EF4-FFF2-40B4-BE49-F238E27FC236}">
                <a16:creationId xmlns:a16="http://schemas.microsoft.com/office/drawing/2014/main" id="{3C3D281A-984F-E046-8B3F-8BC0440D53B3}"/>
              </a:ext>
            </a:extLst>
          </p:cNvPr>
          <p:cNvSpPr/>
          <p:nvPr/>
        </p:nvSpPr>
        <p:spPr>
          <a:xfrm rot="10800000">
            <a:off x="3064338" y="5330182"/>
            <a:ext cx="759229" cy="806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597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B77E97-A0C4-8445-BC4A-D39F51822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184" y="365125"/>
            <a:ext cx="9201616" cy="1325563"/>
          </a:xfrm>
        </p:spPr>
        <p:txBody>
          <a:bodyPr/>
          <a:lstStyle/>
          <a:p>
            <a:r>
              <a:rPr kumimoji="1" lang="en-US" altLang="ja-JP" dirty="0" err="1"/>
              <a:t>OpenAPISpecification</a:t>
            </a:r>
            <a:r>
              <a:rPr kumimoji="1" lang="ja-JP" altLang="en-US"/>
              <a:t>とは？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6600907-ADD5-1E4C-93B3-243D54A3E0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17" y="434223"/>
            <a:ext cx="1187366" cy="1187366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EC7B3122-94A6-0943-9E5F-EA08556126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17" y="1621589"/>
            <a:ext cx="5737842" cy="502597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DD1F081-F742-5740-9AA3-C1012B08D223}"/>
              </a:ext>
            </a:extLst>
          </p:cNvPr>
          <p:cNvSpPr txBox="1"/>
          <p:nvPr/>
        </p:nvSpPr>
        <p:spPr>
          <a:xfrm>
            <a:off x="6915806" y="2333296"/>
            <a:ext cx="5159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/>
              <a:t>様々なベンダーが、メンバーに！</a:t>
            </a:r>
            <a:endParaRPr kumimoji="1" lang="ja-JP" altLang="en-US" sz="2800"/>
          </a:p>
        </p:txBody>
      </p:sp>
      <p:sp>
        <p:nvSpPr>
          <p:cNvPr id="11" name="下矢印 10">
            <a:extLst>
              <a:ext uri="{FF2B5EF4-FFF2-40B4-BE49-F238E27FC236}">
                <a16:creationId xmlns:a16="http://schemas.microsoft.com/office/drawing/2014/main" id="{F2458F0C-FBDE-0C49-B28B-54172A61F6CE}"/>
              </a:ext>
            </a:extLst>
          </p:cNvPr>
          <p:cNvSpPr/>
          <p:nvPr/>
        </p:nvSpPr>
        <p:spPr>
          <a:xfrm>
            <a:off x="8818179" y="3331779"/>
            <a:ext cx="1156138" cy="10510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A25178D-83E5-424F-BAD6-B83AFB93DB5E}"/>
              </a:ext>
            </a:extLst>
          </p:cNvPr>
          <p:cNvSpPr txBox="1"/>
          <p:nvPr/>
        </p:nvSpPr>
        <p:spPr>
          <a:xfrm>
            <a:off x="6915806" y="5008178"/>
            <a:ext cx="5159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/>
              <a:t>利活用が進むのではないか？？</a:t>
            </a:r>
            <a:endParaRPr kumimoji="1" lang="ja-JP" altLang="en-US" sz="2800"/>
          </a:p>
        </p:txBody>
      </p:sp>
    </p:spTree>
    <p:extLst>
      <p:ext uri="{BB962C8B-B14F-4D97-AF65-F5344CB8AC3E}">
        <p14:creationId xmlns:p14="http://schemas.microsoft.com/office/powerpoint/2010/main" val="3648062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9F6ABE-48DE-BF4B-890E-EB2F175A9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459"/>
          </a:xfrm>
        </p:spPr>
        <p:txBody>
          <a:bodyPr>
            <a:normAutofit/>
          </a:bodyPr>
          <a:lstStyle/>
          <a:p>
            <a:r>
              <a:rPr lang="ja-JP" altLang="en-US" dirty="0">
                <a:latin typeface="MS UI Gothic" panose="020B0600070205080204" pitchFamily="50" charset="-128"/>
                <a:ea typeface="MS UI Gothic" panose="020B0600070205080204" pitchFamily="50" charset="-128"/>
              </a:rPr>
              <a:t>政府</a:t>
            </a:r>
            <a:r>
              <a:rPr kumimoji="1" lang="en-US" altLang="ja-JP" dirty="0">
                <a:latin typeface="MS UI Gothic" panose="020B0600070205080204" pitchFamily="50" charset="-128"/>
                <a:ea typeface="MS UI Gothic" panose="020B0600070205080204" pitchFamily="50" charset="-128"/>
              </a:rPr>
              <a:t>CIO</a:t>
            </a:r>
            <a:r>
              <a:rPr lang="ja-JP" altLang="en-US" dirty="0">
                <a:latin typeface="MS UI Gothic" panose="020B0600070205080204" pitchFamily="50" charset="-128"/>
                <a:ea typeface="MS UI Gothic" panose="020B0600070205080204" pitchFamily="50" charset="-128"/>
              </a:rPr>
              <a:t>ポータル より</a:t>
            </a:r>
            <a:endParaRPr kumimoji="1" lang="ja-JP" altLang="en-US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098412D-AE77-C34E-82A8-118E79A9E2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9225"/>
            <a:ext cx="6148434" cy="4537951"/>
          </a:xfrm>
          <a:prstGeom prst="rect">
            <a:avLst/>
          </a:prstGeom>
        </p:spPr>
      </p:pic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79949211-CA89-E444-BE86-7346514611B4}"/>
              </a:ext>
            </a:extLst>
          </p:cNvPr>
          <p:cNvSpPr txBox="1">
            <a:spLocks/>
          </p:cNvSpPr>
          <p:nvPr/>
        </p:nvSpPr>
        <p:spPr>
          <a:xfrm>
            <a:off x="670034" y="6186818"/>
            <a:ext cx="11196145" cy="910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800" dirty="0"/>
              <a:t>出典：</a:t>
            </a:r>
            <a:r>
              <a:rPr lang="en-US" altLang="ja-JP" sz="1800" dirty="0"/>
              <a:t>https://</a:t>
            </a:r>
            <a:r>
              <a:rPr lang="en-US" altLang="ja-JP" sz="1800" dirty="0" err="1"/>
              <a:t>cio.go.jp</a:t>
            </a:r>
            <a:r>
              <a:rPr lang="en-US" altLang="ja-JP" sz="1800" dirty="0"/>
              <a:t>/sites/default/files/uploads/documents/guidebook%CE%B2-apitechnical_20170801.pdf</a:t>
            </a:r>
            <a:endParaRPr lang="ja-JP" altLang="en-US" sz="1800" dirty="0"/>
          </a:p>
        </p:txBody>
      </p:sp>
      <p:sp>
        <p:nvSpPr>
          <p:cNvPr id="9" name="円/楕円 8">
            <a:extLst>
              <a:ext uri="{FF2B5EF4-FFF2-40B4-BE49-F238E27FC236}">
                <a16:creationId xmlns:a16="http://schemas.microsoft.com/office/drawing/2014/main" id="{3834A2B1-55D0-B74D-8AAE-B471B47359CF}"/>
              </a:ext>
            </a:extLst>
          </p:cNvPr>
          <p:cNvSpPr/>
          <p:nvPr/>
        </p:nvSpPr>
        <p:spPr>
          <a:xfrm>
            <a:off x="670034" y="4014950"/>
            <a:ext cx="6455980" cy="217186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263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0B2C1C1C-F004-204F-9E7B-7D5F013F9E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4985"/>
            <a:ext cx="6895748" cy="5250656"/>
          </a:xfr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BE9B464-49CD-8E48-9323-300AB918253F}"/>
              </a:ext>
            </a:extLst>
          </p:cNvPr>
          <p:cNvSpPr txBox="1"/>
          <p:nvPr/>
        </p:nvSpPr>
        <p:spPr>
          <a:xfrm>
            <a:off x="6895748" y="1464276"/>
            <a:ext cx="1832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/>
              <a:t>要約すると</a:t>
            </a:r>
            <a:endParaRPr kumimoji="1" lang="ja-JP" altLang="en-US" sz="280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40721D2-B756-9F46-A59D-0AA9D63252C9}"/>
              </a:ext>
            </a:extLst>
          </p:cNvPr>
          <p:cNvSpPr txBox="1"/>
          <p:nvPr/>
        </p:nvSpPr>
        <p:spPr>
          <a:xfrm>
            <a:off x="6895748" y="2166716"/>
            <a:ext cx="480226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誰でも自由に使える</a:t>
            </a:r>
            <a:endParaRPr kumimoji="1" lang="en-US" altLang="ja-JP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800" dirty="0"/>
              <a:t>API</a:t>
            </a:r>
            <a:r>
              <a:rPr lang="ja-JP" altLang="en-US" sz="2800" dirty="0"/>
              <a:t>のドキュメント自動生成</a:t>
            </a:r>
            <a:endParaRPr lang="en-US" altLang="ja-JP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OAS</a:t>
            </a:r>
            <a:r>
              <a:rPr lang="ja-JP" altLang="en-US" sz="2800" dirty="0"/>
              <a:t>のプロジェクト</a:t>
            </a:r>
            <a:r>
              <a:rPr kumimoji="1" lang="ja-JP" altLang="en-US" sz="2800" dirty="0"/>
              <a:t>（</a:t>
            </a:r>
            <a:r>
              <a:rPr kumimoji="1" lang="en-US" altLang="ja-JP" sz="2800" dirty="0"/>
              <a:t>Swagger</a:t>
            </a:r>
            <a:r>
              <a:rPr kumimoji="1" lang="ja-JP" altLang="en-US" sz="2800" dirty="0"/>
              <a:t>）でのツールが充実</a:t>
            </a:r>
            <a:r>
              <a:rPr lang="ja-JP" altLang="en-US" sz="2800" dirty="0"/>
              <a:t>している</a:t>
            </a:r>
            <a:endParaRPr lang="en-US" altLang="ja-JP" sz="2800" dirty="0"/>
          </a:p>
          <a:p>
            <a:r>
              <a:rPr kumimoji="1" lang="ja-JP" altLang="en-US" sz="2800" dirty="0"/>
              <a:t>（</a:t>
            </a:r>
            <a:r>
              <a:rPr kumimoji="1" lang="en-US" altLang="ja-JP" sz="2800" dirty="0" err="1"/>
              <a:t>SwaggerEditor,SwaggerUI</a:t>
            </a:r>
            <a:r>
              <a:rPr lang="ja-JP" altLang="en-US" sz="2800" dirty="0"/>
              <a:t>等</a:t>
            </a:r>
            <a:r>
              <a:rPr kumimoji="1" lang="ja-JP" altLang="en-US" sz="2800" dirty="0"/>
              <a:t>）</a:t>
            </a:r>
            <a:endParaRPr kumimoji="1" lang="en-US" altLang="ja-JP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800" dirty="0"/>
              <a:t>API</a:t>
            </a:r>
            <a:r>
              <a:rPr lang="ja-JP" altLang="en-US" sz="2800" dirty="0"/>
              <a:t>利用者のコミュニティでの情報共有につながる</a:t>
            </a:r>
            <a:endParaRPr lang="en-US" altLang="ja-JP" sz="2800" dirty="0"/>
          </a:p>
          <a:p>
            <a:r>
              <a:rPr kumimoji="1" lang="ja-JP" altLang="en-US" sz="3200" dirty="0"/>
              <a:t>など</a:t>
            </a:r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1676140-C8D8-2444-809A-87F85B567F4A}"/>
              </a:ext>
            </a:extLst>
          </p:cNvPr>
          <p:cNvSpPr/>
          <p:nvPr/>
        </p:nvSpPr>
        <p:spPr>
          <a:xfrm>
            <a:off x="413007" y="460982"/>
            <a:ext cx="67201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b="1"/>
              <a:t>「</a:t>
            </a:r>
            <a:r>
              <a:rPr lang="en-US" altLang="ja-JP" sz="3200" b="1" dirty="0"/>
              <a:t>API</a:t>
            </a:r>
            <a:r>
              <a:rPr lang="ja-JP" altLang="en-US" sz="3200" b="1"/>
              <a:t>テクニカルガイドブック</a:t>
            </a:r>
            <a:r>
              <a:rPr lang="en-US" altLang="ja-JP" sz="3200" b="1" dirty="0"/>
              <a:t>β</a:t>
            </a:r>
            <a:r>
              <a:rPr lang="ja-JP" altLang="en-US" sz="3200" b="1"/>
              <a:t>」より抜粋</a:t>
            </a:r>
            <a:endParaRPr lang="en-US" altLang="ja-JP" sz="3200" b="1" dirty="0"/>
          </a:p>
        </p:txBody>
      </p:sp>
    </p:spTree>
    <p:extLst>
      <p:ext uri="{BB962C8B-B14F-4D97-AF65-F5344CB8AC3E}">
        <p14:creationId xmlns:p14="http://schemas.microsoft.com/office/powerpoint/2010/main" val="4192120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3644524" y="1700821"/>
            <a:ext cx="1972400" cy="203059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637816" y="6399215"/>
            <a:ext cx="2743200" cy="365125"/>
          </a:xfrm>
        </p:spPr>
        <p:txBody>
          <a:bodyPr/>
          <a:lstStyle/>
          <a:p>
            <a:fld id="{60C89348-5A69-46EF-BC1E-CC60A8B50B4E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34" name="フローチャート: 代替処理 33"/>
          <p:cNvSpPr/>
          <p:nvPr/>
        </p:nvSpPr>
        <p:spPr>
          <a:xfrm>
            <a:off x="692225" y="1698164"/>
            <a:ext cx="2052584" cy="3880986"/>
          </a:xfrm>
          <a:prstGeom prst="flowChartAlternateProcess">
            <a:avLst/>
          </a:prstGeom>
          <a:noFill/>
          <a:ln w="28575"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800" dirty="0">
              <a:solidFill>
                <a:srgbClr val="FF0000"/>
              </a:solidFill>
            </a:endParaRPr>
          </a:p>
        </p:txBody>
      </p:sp>
      <p:sp>
        <p:nvSpPr>
          <p:cNvPr id="41" name="フローチャート: 代替処理 40"/>
          <p:cNvSpPr/>
          <p:nvPr/>
        </p:nvSpPr>
        <p:spPr>
          <a:xfrm>
            <a:off x="6445765" y="1894779"/>
            <a:ext cx="1743046" cy="1317411"/>
          </a:xfrm>
          <a:prstGeom prst="flowChartAlternateProcess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890248" y="393518"/>
            <a:ext cx="7866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IMI</a:t>
            </a:r>
            <a:r>
              <a:rPr kumimoji="1" lang="ja-JP" altLang="en-US" sz="3200" dirty="0"/>
              <a:t>共通語彙基盤</a:t>
            </a:r>
            <a:r>
              <a:rPr lang="ja-JP" altLang="en-US" sz="3200" dirty="0"/>
              <a:t>　</a:t>
            </a:r>
            <a:r>
              <a:rPr lang="en-US" altLang="ja-JP" sz="3200" dirty="0" err="1"/>
              <a:t>OpenAPI</a:t>
            </a:r>
            <a:r>
              <a:rPr lang="ja-JP" altLang="en-US" sz="3200" dirty="0"/>
              <a:t>　活用概念図</a:t>
            </a:r>
            <a:endParaRPr kumimoji="1" lang="ja-JP" altLang="en-US" sz="3200" dirty="0"/>
          </a:p>
        </p:txBody>
      </p:sp>
      <p:sp>
        <p:nvSpPr>
          <p:cNvPr id="3" name="正方形/長方形 2"/>
          <p:cNvSpPr/>
          <p:nvPr/>
        </p:nvSpPr>
        <p:spPr>
          <a:xfrm>
            <a:off x="3707022" y="1787502"/>
            <a:ext cx="18085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err="1"/>
              <a:t>OpenAPI</a:t>
            </a:r>
            <a:r>
              <a:rPr lang="en-US" altLang="ja-JP" b="1" dirty="0"/>
              <a:t> </a:t>
            </a:r>
            <a:r>
              <a:rPr lang="en-US" altLang="ja-JP" b="1" dirty="0" err="1"/>
              <a:t>Ver</a:t>
            </a:r>
            <a:r>
              <a:rPr lang="en-US" altLang="ja-JP" b="1" dirty="0"/>
              <a:t> 2.0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chemeClr val="tx1"/>
                </a:solidFill>
              </a:rPr>
              <a:t>(JSON-YAML)</a:t>
            </a:r>
          </a:p>
        </p:txBody>
      </p:sp>
      <p:sp>
        <p:nvSpPr>
          <p:cNvPr id="50" name="フローチャート: 代替処理 49"/>
          <p:cNvSpPr/>
          <p:nvPr/>
        </p:nvSpPr>
        <p:spPr>
          <a:xfrm>
            <a:off x="3934067" y="2618966"/>
            <a:ext cx="1309016" cy="690019"/>
          </a:xfrm>
          <a:prstGeom prst="flowChartAlternate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</a:rPr>
              <a:t>S</a:t>
            </a:r>
            <a:r>
              <a:rPr kumimoji="0" lang="ja-JP" altLang="ja-JP" sz="1600" dirty="0">
                <a:solidFill>
                  <a:schemeClr val="tx1"/>
                </a:solidFill>
                <a:latin typeface="Arial Unicode MS" panose="020B0604020202020204" pitchFamily="50" charset="-128"/>
              </a:rPr>
              <a:t>chema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56" name="直線矢印コネクタ 55"/>
          <p:cNvCxnSpPr/>
          <p:nvPr/>
        </p:nvCxnSpPr>
        <p:spPr>
          <a:xfrm flipH="1" flipV="1">
            <a:off x="5743622" y="2553485"/>
            <a:ext cx="590615" cy="1"/>
          </a:xfrm>
          <a:prstGeom prst="straightConnector1">
            <a:avLst/>
          </a:prstGeom>
          <a:ln w="38100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/>
          <p:cNvSpPr/>
          <p:nvPr/>
        </p:nvSpPr>
        <p:spPr>
          <a:xfrm>
            <a:off x="9262651" y="1813684"/>
            <a:ext cx="145333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DMD</a:t>
            </a:r>
            <a:endParaRPr lang="ja-JP" alt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8975008" y="1700821"/>
            <a:ext cx="2130158" cy="193783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9" name="図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836" y="2433833"/>
            <a:ext cx="890969" cy="1031015"/>
          </a:xfrm>
          <a:prstGeom prst="rect">
            <a:avLst/>
          </a:prstGeom>
        </p:spPr>
      </p:pic>
      <p:sp>
        <p:nvSpPr>
          <p:cNvPr id="60" name="テキスト ボックス 59"/>
          <p:cNvSpPr txBox="1"/>
          <p:nvPr/>
        </p:nvSpPr>
        <p:spPr>
          <a:xfrm>
            <a:off x="9621667" y="2618966"/>
            <a:ext cx="9457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Model</a:t>
            </a:r>
          </a:p>
          <a:p>
            <a:r>
              <a:rPr lang="en-US" altLang="ja-JP" sz="1400" dirty="0"/>
              <a:t>Mapping</a:t>
            </a:r>
          </a:p>
          <a:p>
            <a:r>
              <a:rPr kumimoji="1" lang="en-US" altLang="ja-JP" sz="1400" dirty="0"/>
              <a:t>…</a:t>
            </a:r>
            <a:endParaRPr kumimoji="1" lang="ja-JP" altLang="en-US" sz="1400" dirty="0"/>
          </a:p>
        </p:txBody>
      </p:sp>
      <p:sp>
        <p:nvSpPr>
          <p:cNvPr id="61" name="正方形/長方形 60"/>
          <p:cNvSpPr/>
          <p:nvPr/>
        </p:nvSpPr>
        <p:spPr>
          <a:xfrm>
            <a:off x="843087" y="4427831"/>
            <a:ext cx="1764855" cy="369332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solidFill>
                  <a:srgbClr val="00B050"/>
                </a:solidFill>
              </a:rPr>
              <a:t>Generate API</a:t>
            </a:r>
            <a:endParaRPr lang="ja-JP" altLang="en-US" b="1" dirty="0">
              <a:solidFill>
                <a:srgbClr val="00B050"/>
              </a:solidFill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6538038" y="2051411"/>
            <a:ext cx="145333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IMI</a:t>
            </a:r>
          </a:p>
          <a:p>
            <a:pPr algn="ctr"/>
            <a:r>
              <a:rPr lang="en-US" altLang="ja-JP" sz="2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OpenAPI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8" name="下矢印 27"/>
          <p:cNvSpPr/>
          <p:nvPr/>
        </p:nvSpPr>
        <p:spPr>
          <a:xfrm rot="16200000">
            <a:off x="3206049" y="4336062"/>
            <a:ext cx="543235" cy="1258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4" name="直線矢印コネクタ 63"/>
          <p:cNvCxnSpPr/>
          <p:nvPr/>
        </p:nvCxnSpPr>
        <p:spPr>
          <a:xfrm flipH="1" flipV="1">
            <a:off x="8332632" y="2583664"/>
            <a:ext cx="590615" cy="1"/>
          </a:xfrm>
          <a:prstGeom prst="straightConnector1">
            <a:avLst/>
          </a:prstGeom>
          <a:ln w="38100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正方形/長方形 64"/>
          <p:cNvSpPr/>
          <p:nvPr/>
        </p:nvSpPr>
        <p:spPr>
          <a:xfrm>
            <a:off x="755753" y="1968709"/>
            <a:ext cx="19255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SWAGGER</a:t>
            </a:r>
            <a:endParaRPr lang="ja-JP" alt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cxnSp>
        <p:nvCxnSpPr>
          <p:cNvPr id="66" name="直線矢印コネクタ 65"/>
          <p:cNvCxnSpPr/>
          <p:nvPr/>
        </p:nvCxnSpPr>
        <p:spPr>
          <a:xfrm flipH="1" flipV="1">
            <a:off x="2908075" y="2558882"/>
            <a:ext cx="590615" cy="1"/>
          </a:xfrm>
          <a:prstGeom prst="straightConnector1">
            <a:avLst/>
          </a:prstGeom>
          <a:ln w="38100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図 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468" y="2787369"/>
            <a:ext cx="1880094" cy="137432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785468" y="4772658"/>
            <a:ext cx="19146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・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Generate Server</a:t>
            </a:r>
          </a:p>
          <a:p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・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Generate Client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97" y="4380256"/>
            <a:ext cx="1453181" cy="113176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282" y="4332730"/>
            <a:ext cx="1596070" cy="1321962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167" y="4429185"/>
            <a:ext cx="1294910" cy="1033905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198" y="4571286"/>
            <a:ext cx="766781" cy="531635"/>
          </a:xfrm>
          <a:prstGeom prst="rect">
            <a:avLst/>
          </a:prstGeom>
        </p:spPr>
      </p:pic>
      <p:sp>
        <p:nvSpPr>
          <p:cNvPr id="7" name="雲形吹き出し 6"/>
          <p:cNvSpPr/>
          <p:nvPr/>
        </p:nvSpPr>
        <p:spPr>
          <a:xfrm>
            <a:off x="4200212" y="3725339"/>
            <a:ext cx="6782636" cy="2673876"/>
          </a:xfrm>
          <a:prstGeom prst="cloudCallout">
            <a:avLst>
              <a:gd name="adj1" fmla="val -4549"/>
              <a:gd name="adj2" fmla="val 20685"/>
            </a:avLst>
          </a:prstGeom>
          <a:noFill/>
          <a:ln w="28575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6579327" y="4222005"/>
            <a:ext cx="145333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IMI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898385" y="4804830"/>
            <a:ext cx="10404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i="1" dirty="0"/>
              <a:t>Prototype API</a:t>
            </a:r>
            <a:endParaRPr lang="ja-JP" altLang="en-US" sz="12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63996" y="5236708"/>
            <a:ext cx="1283997" cy="279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rgbClr val="FF0000"/>
                </a:solidFill>
              </a:rPr>
              <a:t>+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　</a:t>
            </a:r>
            <a:r>
              <a:rPr lang="en-US" altLang="ja-JP" sz="1200" i="1" dirty="0">
                <a:solidFill>
                  <a:srgbClr val="FF0000"/>
                </a:solidFill>
              </a:rPr>
              <a:t>business logic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239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62" y="1134750"/>
            <a:ext cx="3866547" cy="3497541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3271" y="1134750"/>
            <a:ext cx="3475682" cy="3306622"/>
          </a:xfrm>
          <a:prstGeom prst="rect">
            <a:avLst/>
          </a:prstGeom>
        </p:spPr>
      </p:pic>
      <p:sp>
        <p:nvSpPr>
          <p:cNvPr id="2" name="円/楕円 1">
            <a:extLst>
              <a:ext uri="{FF2B5EF4-FFF2-40B4-BE49-F238E27FC236}">
                <a16:creationId xmlns:a16="http://schemas.microsoft.com/office/drawing/2014/main" id="{3A1905BF-8D4A-CB4F-807B-779968DDB197}"/>
              </a:ext>
            </a:extLst>
          </p:cNvPr>
          <p:cNvSpPr/>
          <p:nvPr/>
        </p:nvSpPr>
        <p:spPr>
          <a:xfrm>
            <a:off x="2707742" y="1658676"/>
            <a:ext cx="2042061" cy="180333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316716" y="1977355"/>
            <a:ext cx="1716594" cy="1660149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3135086" y="2501682"/>
            <a:ext cx="438185" cy="0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263" y="2745477"/>
            <a:ext cx="6742627" cy="4007685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522091" y="298721"/>
            <a:ext cx="99987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/>
              <a:t>IMI</a:t>
            </a:r>
            <a:r>
              <a:rPr kumimoji="1" lang="ja-JP" altLang="en-US" sz="4400" dirty="0"/>
              <a:t>共通語彙基盤</a:t>
            </a:r>
            <a:r>
              <a:rPr lang="ja-JP" altLang="en-US" sz="4400" dirty="0"/>
              <a:t>　</a:t>
            </a:r>
            <a:r>
              <a:rPr lang="en-US" altLang="ja-JP" sz="4400" dirty="0" err="1"/>
              <a:t>OpenAPI</a:t>
            </a:r>
            <a:r>
              <a:rPr lang="ja-JP" altLang="en-US" sz="4400" dirty="0"/>
              <a:t>　</a:t>
            </a:r>
            <a:r>
              <a:rPr lang="en-US" altLang="ja-JP" sz="4400" dirty="0"/>
              <a:t>DEMO</a:t>
            </a:r>
            <a:endParaRPr kumimoji="1" lang="ja-JP" altLang="en-US" sz="4400" dirty="0"/>
          </a:p>
        </p:txBody>
      </p:sp>
      <p:cxnSp>
        <p:nvCxnSpPr>
          <p:cNvPr id="16" name="カギ線コネクタ 15"/>
          <p:cNvCxnSpPr>
            <a:cxnSpLocks/>
            <a:stCxn id="24" idx="3"/>
          </p:cNvCxnSpPr>
          <p:nvPr/>
        </p:nvCxnSpPr>
        <p:spPr>
          <a:xfrm>
            <a:off x="9682682" y="1915424"/>
            <a:ext cx="1141416" cy="822082"/>
          </a:xfrm>
          <a:prstGeom prst="bentConnector3">
            <a:avLst>
              <a:gd name="adj1" fmla="val 100645"/>
            </a:avLst>
          </a:prstGeom>
          <a:ln w="635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フローチャート: 代替処理 23"/>
          <p:cNvSpPr/>
          <p:nvPr/>
        </p:nvSpPr>
        <p:spPr>
          <a:xfrm>
            <a:off x="7939636" y="1256718"/>
            <a:ext cx="1743046" cy="1317411"/>
          </a:xfrm>
          <a:prstGeom prst="flowChartAlternateProcess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084490" y="1499924"/>
            <a:ext cx="145333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IMI</a:t>
            </a:r>
          </a:p>
          <a:p>
            <a:pPr algn="ctr"/>
            <a:r>
              <a:rPr lang="en-US" altLang="ja-JP" sz="2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OpenAPI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cxnSp>
        <p:nvCxnSpPr>
          <p:cNvPr id="26" name="直線矢印コネクタ 25"/>
          <p:cNvCxnSpPr>
            <a:cxnSpLocks/>
            <a:endCxn id="24" idx="1"/>
          </p:cNvCxnSpPr>
          <p:nvPr/>
        </p:nvCxnSpPr>
        <p:spPr>
          <a:xfrm>
            <a:off x="7048953" y="1915424"/>
            <a:ext cx="890683" cy="0"/>
          </a:xfrm>
          <a:prstGeom prst="straightConnector1">
            <a:avLst/>
          </a:prstGeom>
          <a:ln w="635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002105" y="1701751"/>
            <a:ext cx="145333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DMD</a:t>
            </a:r>
            <a:endParaRPr lang="ja-JP" alt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290" y="2321900"/>
            <a:ext cx="890969" cy="1031015"/>
          </a:xfrm>
          <a:prstGeom prst="rect">
            <a:avLst/>
          </a:prstGeom>
        </p:spPr>
      </p:pic>
      <p:sp>
        <p:nvSpPr>
          <p:cNvPr id="33" name="テキスト ボックス 32"/>
          <p:cNvSpPr txBox="1"/>
          <p:nvPr/>
        </p:nvSpPr>
        <p:spPr>
          <a:xfrm>
            <a:off x="3361121" y="2507033"/>
            <a:ext cx="9457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Model</a:t>
            </a:r>
          </a:p>
          <a:p>
            <a:r>
              <a:rPr lang="en-US" altLang="ja-JP" sz="1400" dirty="0"/>
              <a:t>Mapping</a:t>
            </a:r>
          </a:p>
          <a:p>
            <a:r>
              <a:rPr kumimoji="1" lang="en-US" altLang="ja-JP" sz="1400" dirty="0"/>
              <a:t>…</a:t>
            </a:r>
            <a:endParaRPr kumimoji="1" lang="ja-JP" altLang="en-US" sz="1400" dirty="0"/>
          </a:p>
        </p:txBody>
      </p:sp>
      <p:sp>
        <p:nvSpPr>
          <p:cNvPr id="19" name="円/楕円 18">
            <a:extLst>
              <a:ext uri="{FF2B5EF4-FFF2-40B4-BE49-F238E27FC236}">
                <a16:creationId xmlns:a16="http://schemas.microsoft.com/office/drawing/2014/main" id="{1F3449DB-9C9A-D343-B845-E955A084D5FE}"/>
              </a:ext>
            </a:extLst>
          </p:cNvPr>
          <p:cNvSpPr/>
          <p:nvPr/>
        </p:nvSpPr>
        <p:spPr>
          <a:xfrm>
            <a:off x="7640621" y="4049780"/>
            <a:ext cx="2042061" cy="180333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6965561-AFDE-254A-BA59-02F2B5032422}"/>
              </a:ext>
            </a:extLst>
          </p:cNvPr>
          <p:cNvSpPr/>
          <p:nvPr/>
        </p:nvSpPr>
        <p:spPr>
          <a:xfrm>
            <a:off x="7794607" y="4369711"/>
            <a:ext cx="181191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Swagger</a:t>
            </a:r>
            <a:br>
              <a:rPr lang="en-US" altLang="ja-JP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en-US" altLang="ja-JP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Editor</a:t>
            </a:r>
            <a:endParaRPr lang="ja-JP" alt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4857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Office PowerPoint</Application>
  <PresentationFormat>ワイド画面</PresentationFormat>
  <Paragraphs>76</Paragraphs>
  <Slides>10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9" baseType="lpstr">
      <vt:lpstr>Arial Unicode MS</vt:lpstr>
      <vt:lpstr>ＭＳ Ｐゴシック</vt:lpstr>
      <vt:lpstr>MS UI Gothic</vt:lpstr>
      <vt:lpstr>ＭＳ ゴシック</vt:lpstr>
      <vt:lpstr>Arial</vt:lpstr>
      <vt:lpstr>Calibri</vt:lpstr>
      <vt:lpstr>Calibri Light</vt:lpstr>
      <vt:lpstr>Courier New</vt:lpstr>
      <vt:lpstr>Office テーマ</vt:lpstr>
      <vt:lpstr>PowerPoint プレゼンテーション</vt:lpstr>
      <vt:lpstr>人向けとは？誰？</vt:lpstr>
      <vt:lpstr>PowerPoint プレゼンテーション</vt:lpstr>
      <vt:lpstr>OpenAPISpecificationとは？</vt:lpstr>
      <vt:lpstr>OpenAPISpecificationとは？</vt:lpstr>
      <vt:lpstr>政府CIOポータル より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2019-02-19T01:05:42Z</dcterms:created>
  <dcterms:modified xsi:type="dcterms:W3CDTF">2019-02-19T01:05:50Z</dcterms:modified>
</cp:coreProperties>
</file>